
<file path=[Content_Types].xml><?xml version="1.0" encoding="utf-8"?>
<Types xmlns="http://schemas.openxmlformats.org/package/2006/content-types">
  <Default Extension="bmp" ContentType="image/bmp"/>
  <Default Extension="fntdata" ContentType="application/x-fontdata"/>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4" r:id="rId1"/>
  </p:sldMasterIdLst>
  <p:sldIdLst>
    <p:sldId id="268"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nva Sans" panose="020B0604020202020204" charset="0"/>
      <p:regular r:id="rId14"/>
    </p:embeddedFont>
    <p:embeddedFont>
      <p:font typeface="Canva Sans Bold" panose="020B0604020202020204" charset="0"/>
      <p:regular r:id="rId15"/>
    </p:embeddedFont>
    <p:embeddedFont>
      <p:font typeface="Canva Sans Medium" panose="020B0604020202020204" charset="0"/>
      <p:regular r:id="rId16"/>
    </p:embeddedFont>
    <p:embeddedFont>
      <p:font typeface="Century Gothic" panose="020B0502020202020204" pitchFamily="34" charset="0"/>
      <p:regular r:id="rId17"/>
      <p:bold r:id="rId18"/>
      <p:italic r:id="rId19"/>
      <p:boldItalic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0" d="100"/>
          <a:sy n="40" d="100"/>
        </p:scale>
        <p:origin x="176"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p:nvSpPr>
        <p:spPr>
          <a:xfrm>
            <a:off x="2" y="0"/>
            <a:ext cx="18288000" cy="10287000"/>
          </a:xfrm>
          <a:prstGeom prst="rect">
            <a:avLst/>
          </a:prstGeom>
          <a:blipFill dpi="0" rotWithShape="1">
            <a:blip r:embed="rId2">
              <a:alphaModFix amt="45000"/>
              <a:duotone>
                <a:schemeClr val="accent2">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961805" y="1901595"/>
            <a:ext cx="14364393" cy="6461925"/>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11" name="Rectangle 10"/>
          <p:cNvSpPr/>
          <p:nvPr/>
        </p:nvSpPr>
        <p:spPr>
          <a:xfrm>
            <a:off x="2171702" y="2117423"/>
            <a:ext cx="13944600" cy="6052155"/>
          </a:xfrm>
          <a:prstGeom prst="rect">
            <a:avLst/>
          </a:prstGeom>
          <a:solidFill>
            <a:schemeClr val="bg2"/>
          </a:solidFill>
          <a:ln w="9525" cap="sq" cmpd="sng" algn="ctr">
            <a:noFill/>
            <a:prstDash val="solid"/>
            <a:miter lim="800000"/>
          </a:ln>
          <a:effectLst/>
        </p:spPr>
      </p:sp>
      <p:sp>
        <p:nvSpPr>
          <p:cNvPr id="15" name="Rectangle 14"/>
          <p:cNvSpPr/>
          <p:nvPr/>
        </p:nvSpPr>
        <p:spPr>
          <a:xfrm>
            <a:off x="7703820" y="1901595"/>
            <a:ext cx="2880360" cy="109728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7875270" y="1901596"/>
            <a:ext cx="2537460" cy="967943"/>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342562" y="3136895"/>
            <a:ext cx="13602879" cy="3886200"/>
          </a:xfrm>
        </p:spPr>
        <p:txBody>
          <a:bodyPr tIns="45720" bIns="45720" anchor="ctr">
            <a:noAutofit/>
          </a:bodyPr>
          <a:lstStyle>
            <a:lvl1pPr algn="ctr">
              <a:lnSpc>
                <a:spcPct val="83000"/>
              </a:lnSpc>
              <a:defRPr lang="en-US" sz="10800" b="0" kern="1200" cap="all" spc="-15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2343150" y="7023094"/>
            <a:ext cx="13606272" cy="685802"/>
          </a:xfrm>
        </p:spPr>
        <p:txBody>
          <a:bodyPr>
            <a:normAutofit/>
          </a:bodyPr>
          <a:lstStyle>
            <a:lvl1pPr marL="0" indent="0" algn="ctr">
              <a:spcBef>
                <a:spcPts val="0"/>
              </a:spcBef>
              <a:buNone/>
              <a:defRPr sz="2400" spc="120" baseline="0">
                <a:solidFill>
                  <a:schemeClr val="tx2"/>
                </a:solidFill>
              </a:defRPr>
            </a:lvl1pPr>
            <a:lvl2pPr marL="685800" indent="0" algn="ctr">
              <a:buNone/>
              <a:defRPr sz="2400"/>
            </a:lvl2pPr>
            <a:lvl3pPr marL="1371600" indent="0" algn="ctr">
              <a:buNone/>
              <a:defRPr sz="24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20" name="Date Placeholder 19"/>
          <p:cNvSpPr>
            <a:spLocks noGrp="1"/>
          </p:cNvSpPr>
          <p:nvPr>
            <p:ph type="dt" sz="half" idx="10"/>
          </p:nvPr>
        </p:nvSpPr>
        <p:spPr>
          <a:xfrm>
            <a:off x="7978140" y="2011883"/>
            <a:ext cx="2331720" cy="790820"/>
          </a:xfrm>
        </p:spPr>
        <p:txBody>
          <a:bodyPr/>
          <a:lstStyle>
            <a:lvl1pPr algn="ctr">
              <a:defRPr sz="1950" spc="0" baseline="0">
                <a:solidFill>
                  <a:srgbClr val="FFFFFF"/>
                </a:solidFill>
                <a:latin typeface="+mn-lt"/>
              </a:defRPr>
            </a:lvl1pPr>
          </a:lstStyle>
          <a:p>
            <a:fld id="{1D8BD707-D9CF-40AE-B4C6-C98DA3205C09}" type="datetimeFigureOut">
              <a:rPr lang="en-US" smtClean="0"/>
              <a:pPr/>
              <a:t>7/31/2023</a:t>
            </a:fld>
            <a:endParaRPr lang="en-US"/>
          </a:p>
        </p:txBody>
      </p:sp>
      <p:sp>
        <p:nvSpPr>
          <p:cNvPr id="21" name="Footer Placeholder 20"/>
          <p:cNvSpPr>
            <a:spLocks noGrp="1"/>
          </p:cNvSpPr>
          <p:nvPr>
            <p:ph type="ftr" sz="quarter" idx="11"/>
          </p:nvPr>
        </p:nvSpPr>
        <p:spPr>
          <a:xfrm>
            <a:off x="2180844" y="7818120"/>
            <a:ext cx="8858250" cy="342900"/>
          </a:xfrm>
        </p:spPr>
        <p:txBody>
          <a:bodyPr/>
          <a:lstStyle>
            <a:lvl1pPr algn="l">
              <a:defRPr>
                <a:solidFill>
                  <a:schemeClr val="tx2"/>
                </a:solidFill>
              </a:defRPr>
            </a:lvl1pPr>
          </a:lstStyle>
          <a:p>
            <a:endParaRPr lang="en-US"/>
          </a:p>
        </p:txBody>
      </p:sp>
      <p:sp>
        <p:nvSpPr>
          <p:cNvPr id="22" name="Slide Number Placeholder 21"/>
          <p:cNvSpPr>
            <a:spLocks noGrp="1"/>
          </p:cNvSpPr>
          <p:nvPr>
            <p:ph type="sldNum" sz="quarter" idx="12"/>
          </p:nvPr>
        </p:nvSpPr>
        <p:spPr>
          <a:xfrm>
            <a:off x="12910379" y="7818120"/>
            <a:ext cx="3167822" cy="342900"/>
          </a:xfrm>
        </p:spPr>
        <p:txBody>
          <a:bodyPr/>
          <a:lstStyle>
            <a:lvl1pPr>
              <a:defRPr>
                <a:solidFill>
                  <a:schemeClr val="tx2"/>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69629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1D8BD707-D9CF-40AE-B4C6-C98DA3205C09}" type="datetimeFigureOut">
              <a:rPr lang="en-US" smtClean="0"/>
              <a:pPr/>
              <a:t>7/31/2023</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693579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487400" y="1143000"/>
            <a:ext cx="3543300" cy="78867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1143000"/>
            <a:ext cx="12115800" cy="78867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1D8BD707-D9CF-40AE-B4C6-C98DA3205C09}" type="datetimeFigureOut">
              <a:rPr lang="en-US" smtClean="0"/>
              <a:pPr/>
              <a:t>7/31/2023</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2823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7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1D8BD707-D9CF-40AE-B4C6-C98DA3205C09}" type="datetimeFigureOut">
              <a:rPr lang="en-US" smtClean="0"/>
              <a:pPr/>
              <a:t>7/31/2023</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01756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a:xfrm>
            <a:off x="0" y="0"/>
            <a:ext cx="18288000" cy="10287000"/>
          </a:xfrm>
          <a:prstGeom prst="rect">
            <a:avLst/>
          </a:prstGeom>
          <a:blipFill dpi="0" rotWithShape="1">
            <a:blip r:embed="rId2">
              <a:alphaModFix amt="40000"/>
              <a:duotone>
                <a:schemeClr val="accent3">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961805" y="1901595"/>
            <a:ext cx="14364393" cy="6461925"/>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24" name="Rectangle 23"/>
          <p:cNvSpPr/>
          <p:nvPr/>
        </p:nvSpPr>
        <p:spPr>
          <a:xfrm>
            <a:off x="2171702" y="2117423"/>
            <a:ext cx="13944600" cy="6052155"/>
          </a:xfrm>
          <a:prstGeom prst="rect">
            <a:avLst/>
          </a:prstGeom>
          <a:solidFill>
            <a:schemeClr val="bg2"/>
          </a:solidFill>
          <a:ln w="9525" cap="sq" cmpd="sng" algn="ctr">
            <a:noFill/>
            <a:prstDash val="solid"/>
            <a:miter lim="800000"/>
          </a:ln>
          <a:effectLst/>
        </p:spPr>
      </p:sp>
      <p:sp>
        <p:nvSpPr>
          <p:cNvPr id="30" name="Rectangle 29"/>
          <p:cNvSpPr/>
          <p:nvPr/>
        </p:nvSpPr>
        <p:spPr>
          <a:xfrm>
            <a:off x="7703820" y="1901595"/>
            <a:ext cx="2880360" cy="109728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7875270" y="1901596"/>
            <a:ext cx="2537460" cy="967943"/>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2345435" y="3141464"/>
            <a:ext cx="13606272" cy="3881628"/>
          </a:xfrm>
        </p:spPr>
        <p:txBody>
          <a:bodyPr anchor="ctr">
            <a:noAutofit/>
          </a:bodyPr>
          <a:lstStyle>
            <a:lvl1pPr algn="ctr">
              <a:lnSpc>
                <a:spcPct val="83000"/>
              </a:lnSpc>
              <a:defRPr lang="en-US" sz="10800" b="0" kern="1200" cap="all" spc="-15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2345436" y="7023093"/>
            <a:ext cx="13606272" cy="685800"/>
          </a:xfrm>
        </p:spPr>
        <p:txBody>
          <a:bodyPr anchor="t">
            <a:normAutofit/>
          </a:bodyPr>
          <a:lstStyle>
            <a:lvl1pPr marL="0" indent="0" algn="ctr">
              <a:buNone/>
              <a:tabLst>
                <a:tab pos="3950495" algn="l"/>
              </a:tabLst>
              <a:defRPr sz="2400">
                <a:solidFill>
                  <a:schemeClr val="tx2"/>
                </a:solidFill>
                <a:effectLst/>
              </a:defRPr>
            </a:lvl1pPr>
            <a:lvl2pPr marL="685800" indent="0">
              <a:buNone/>
              <a:defRPr sz="24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982712" y="2016753"/>
            <a:ext cx="2331720" cy="795528"/>
          </a:xfrm>
        </p:spPr>
        <p:txBody>
          <a:bodyPr/>
          <a:lstStyle>
            <a:lvl1pPr algn="ctr">
              <a:defRPr lang="en-US" sz="1950" kern="1200" spc="0" baseline="0">
                <a:solidFill>
                  <a:srgbClr val="FFFFFF"/>
                </a:solidFill>
                <a:latin typeface="+mn-lt"/>
                <a:ea typeface="+mn-ea"/>
                <a:cs typeface="+mn-cs"/>
              </a:defRPr>
            </a:lvl1pPr>
          </a:lstStyle>
          <a:p>
            <a:fld id="{1D8BD707-D9CF-40AE-B4C6-C98DA3205C09}" type="datetimeFigureOut">
              <a:rPr lang="en-US" smtClean="0"/>
              <a:pPr/>
              <a:t>7/31/2023</a:t>
            </a:fld>
            <a:endParaRPr lang="en-US"/>
          </a:p>
        </p:txBody>
      </p:sp>
      <p:sp>
        <p:nvSpPr>
          <p:cNvPr id="5" name="Footer Placeholder 4"/>
          <p:cNvSpPr>
            <a:spLocks noGrp="1"/>
          </p:cNvSpPr>
          <p:nvPr>
            <p:ph type="ftr" sz="quarter" idx="11"/>
          </p:nvPr>
        </p:nvSpPr>
        <p:spPr>
          <a:xfrm>
            <a:off x="2180844" y="7818120"/>
            <a:ext cx="8860536" cy="342900"/>
          </a:xfrm>
        </p:spPr>
        <p:txBody>
          <a:bodyPr/>
          <a:lstStyle>
            <a:lvl1pPr algn="l">
              <a:defRPr>
                <a:solidFill>
                  <a:schemeClr val="tx2"/>
                </a:solidFill>
              </a:defRPr>
            </a:lvl1pPr>
          </a:lstStyle>
          <a:p>
            <a:endParaRPr lang="en-US"/>
          </a:p>
        </p:txBody>
      </p:sp>
      <p:sp>
        <p:nvSpPr>
          <p:cNvPr id="6" name="Slide Number Placeholder 5"/>
          <p:cNvSpPr>
            <a:spLocks noGrp="1"/>
          </p:cNvSpPr>
          <p:nvPr>
            <p:ph type="sldNum" sz="quarter" idx="12"/>
          </p:nvPr>
        </p:nvSpPr>
        <p:spPr>
          <a:xfrm>
            <a:off x="12906756" y="7818120"/>
            <a:ext cx="3168396" cy="342900"/>
          </a:xfrm>
        </p:spPr>
        <p:txBody>
          <a:bodyPr/>
          <a:lstStyle>
            <a:lvl1pPr>
              <a:defRPr>
                <a:solidFill>
                  <a:schemeClr val="tx2"/>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87288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00200" y="3154680"/>
            <a:ext cx="7132320" cy="5623560"/>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555480" y="3154680"/>
            <a:ext cx="7132320" cy="5623560"/>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solidFill>
                  <a:schemeClr val="tx2"/>
                </a:solidFill>
              </a:defRPr>
            </a:lvl1pPr>
          </a:lstStyle>
          <a:p>
            <a:fld id="{1D8BD707-D9CF-40AE-B4C6-C98DA3205C09}" type="datetimeFigureOut">
              <a:rPr lang="en-US" smtClean="0"/>
              <a:pPr/>
              <a:t>7/31/2023</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751119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604772" y="3111501"/>
            <a:ext cx="7132320" cy="960120"/>
          </a:xfrm>
        </p:spPr>
        <p:txBody>
          <a:bodyPr anchor="ctr">
            <a:normAutofit/>
          </a:bodyPr>
          <a:lstStyle>
            <a:lvl1pPr marL="0" indent="0" algn="ctr">
              <a:spcBef>
                <a:spcPts val="0"/>
              </a:spcBef>
              <a:buNone/>
              <a:defRPr sz="2700" b="0">
                <a:solidFill>
                  <a:schemeClr val="tx2"/>
                </a:solidFill>
                <a:latin typeface="+mn-lt"/>
              </a:defRPr>
            </a:lvl1pPr>
            <a:lvl2pPr marL="685800" indent="0">
              <a:buNone/>
              <a:defRPr sz="27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04772" y="4133847"/>
            <a:ext cx="7132320" cy="4800600"/>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560052" y="3111501"/>
            <a:ext cx="7132320" cy="960120"/>
          </a:xfrm>
        </p:spPr>
        <p:txBody>
          <a:bodyPr anchor="ctr">
            <a:normAutofit/>
          </a:bodyPr>
          <a:lstStyle>
            <a:lvl1pPr marL="0" indent="0" algn="ctr">
              <a:spcBef>
                <a:spcPts val="0"/>
              </a:spcBef>
              <a:buNone/>
              <a:defRPr sz="2700" b="0">
                <a:solidFill>
                  <a:schemeClr val="tx2"/>
                </a:solidFill>
              </a:defRPr>
            </a:lvl1pPr>
            <a:lvl2pPr marL="685800" indent="0">
              <a:buNone/>
              <a:defRPr sz="27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560052" y="4134872"/>
            <a:ext cx="7132320" cy="4800600"/>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solidFill>
                  <a:schemeClr val="tx2"/>
                </a:solidFill>
              </a:defRPr>
            </a:lvl1pPr>
          </a:lstStyle>
          <a:p>
            <a:fld id="{1D8BD707-D9CF-40AE-B4C6-C98DA3205C09}" type="datetimeFigureOut">
              <a:rPr lang="en-US" smtClean="0"/>
              <a:pPr/>
              <a:t>7/31/2023</a:t>
            </a:fld>
            <a:endParaRPr lang="en-US"/>
          </a:p>
        </p:txBody>
      </p:sp>
      <p:sp>
        <p:nvSpPr>
          <p:cNvPr id="8" name="Footer Placeholder 7"/>
          <p:cNvSpPr>
            <a:spLocks noGrp="1"/>
          </p:cNvSpPr>
          <p:nvPr>
            <p:ph type="ftr" sz="quarter" idx="11"/>
          </p:nvPr>
        </p:nvSpPr>
        <p:spPr/>
        <p:txBody>
          <a:bodyPr/>
          <a:lstStyle>
            <a:lvl1pPr>
              <a:defRPr>
                <a:solidFill>
                  <a:schemeClr val="tx2"/>
                </a:solidFill>
              </a:defRPr>
            </a:lvl1pPr>
          </a:lstStyle>
          <a:p>
            <a:endParaRPr lang="en-US"/>
          </a:p>
        </p:txBody>
      </p:sp>
      <p:sp>
        <p:nvSpPr>
          <p:cNvPr id="9" name="Slide Number Placeholder 8"/>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360623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tx2"/>
                </a:solidFill>
              </a:defRPr>
            </a:lvl1pPr>
          </a:lstStyle>
          <a:p>
            <a:fld id="{1D8BD707-D9CF-40AE-B4C6-C98DA3205C09}" type="datetimeFigureOut">
              <a:rPr lang="en-US" smtClean="0"/>
              <a:pPr/>
              <a:t>7/31/2023</a:t>
            </a:fld>
            <a:endParaRPr lang="en-US"/>
          </a:p>
        </p:txBody>
      </p:sp>
      <p:sp>
        <p:nvSpPr>
          <p:cNvPr id="4" name="Footer Placeholder 3"/>
          <p:cNvSpPr>
            <a:spLocks noGrp="1"/>
          </p:cNvSpPr>
          <p:nvPr>
            <p:ph type="ftr" sz="quarter" idx="11"/>
          </p:nvPr>
        </p:nvSpPr>
        <p:spPr/>
        <p:txBody>
          <a:bodyPr/>
          <a:lstStyle>
            <a:lvl1pPr>
              <a:defRPr>
                <a:solidFill>
                  <a:schemeClr val="tx2"/>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318682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lstStyle>
          <a:p>
            <a:fld id="{1D8BD707-D9CF-40AE-B4C6-C98DA3205C09}" type="datetimeFigureOut">
              <a:rPr lang="en-US" smtClean="0"/>
              <a:pPr/>
              <a:t>7/31/2023</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lstStyle>
          <a:p>
            <a:endParaRPr lang="en-US"/>
          </a:p>
        </p:txBody>
      </p:sp>
      <p:sp>
        <p:nvSpPr>
          <p:cNvPr id="4" name="Slide Number Placeholder 3"/>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36754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4" name="Rectangle 13"/>
          <p:cNvSpPr/>
          <p:nvPr/>
        </p:nvSpPr>
        <p:spPr>
          <a:xfrm>
            <a:off x="352040" y="356616"/>
            <a:ext cx="12949622" cy="9573768"/>
          </a:xfrm>
          <a:prstGeom prst="rect">
            <a:avLst/>
          </a:prstGeom>
          <a:solidFill>
            <a:schemeClr val="tx1"/>
          </a:solidFill>
          <a:ln w="6350" cap="flat" cmpd="sng" algn="ctr">
            <a:solidFill>
              <a:schemeClr val="tx1">
                <a:lumMod val="75000"/>
              </a:schemeClr>
            </a:solidFill>
            <a:prstDash val="solid"/>
          </a:ln>
          <a:effectLst>
            <a:softEdge rad="0"/>
          </a:effectLst>
        </p:spPr>
      </p:sp>
      <p:sp>
        <p:nvSpPr>
          <p:cNvPr id="16" name="Rectangle 15"/>
          <p:cNvSpPr/>
          <p:nvPr/>
        </p:nvSpPr>
        <p:spPr>
          <a:xfrm>
            <a:off x="557784" y="562356"/>
            <a:ext cx="12529566" cy="9162288"/>
          </a:xfrm>
          <a:prstGeom prst="rect">
            <a:avLst/>
          </a:prstGeom>
          <a:solidFill>
            <a:schemeClr val="bg2"/>
          </a:solidFill>
          <a:ln w="6350" cap="sq" cmpd="sng" algn="ctr">
            <a:noFill/>
            <a:prstDash val="solid"/>
            <a:miter lim="800000"/>
          </a:ln>
          <a:effectLst/>
        </p:spPr>
      </p:sp>
      <p:sp>
        <p:nvSpPr>
          <p:cNvPr id="15" name="Rectangle 14"/>
          <p:cNvSpPr/>
          <p:nvPr/>
        </p:nvSpPr>
        <p:spPr>
          <a:xfrm>
            <a:off x="13530579" y="356616"/>
            <a:ext cx="4389120" cy="957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944600" y="911088"/>
            <a:ext cx="3646170" cy="2468880"/>
          </a:xfrm>
        </p:spPr>
        <p:txBody>
          <a:bodyPr anchor="b">
            <a:normAutofit/>
          </a:bodyPr>
          <a:lstStyle>
            <a:lvl1pPr algn="l" defTabSz="1371600" rtl="0" eaLnBrk="1" latinLnBrk="0" hangingPunct="1">
              <a:lnSpc>
                <a:spcPct val="90000"/>
              </a:lnSpc>
              <a:spcBef>
                <a:spcPct val="0"/>
              </a:spcBef>
              <a:buNone/>
              <a:defRPr lang="en-US" sz="4200" b="0" kern="1200" cap="none" spc="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1185863" y="1057275"/>
            <a:ext cx="11344275" cy="7715250"/>
          </a:xfrm>
        </p:spPr>
        <p:txBody>
          <a:bodyPr/>
          <a:lstStyle>
            <a:lvl1pPr>
              <a:defRPr sz="285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944600" y="3429000"/>
            <a:ext cx="3646170" cy="5257800"/>
          </a:xfrm>
        </p:spPr>
        <p:txBody>
          <a:bodyPr>
            <a:normAutofit/>
          </a:bodyPr>
          <a:lstStyle>
            <a:lvl1pPr marL="0" indent="0">
              <a:lnSpc>
                <a:spcPct val="110000"/>
              </a:lnSpc>
              <a:spcBef>
                <a:spcPts val="1200"/>
              </a:spcBef>
              <a:buNone/>
              <a:defRPr sz="2100">
                <a:solidFill>
                  <a:schemeClr val="bg1"/>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1D8BD707-D9CF-40AE-B4C6-C98DA3205C09}" type="datetimeFigureOut">
              <a:rPr lang="en-US" smtClean="0"/>
              <a:pPr/>
              <a:t>7/31/2023</a:t>
            </a:fld>
            <a:endParaRPr lang="en-US"/>
          </a:p>
        </p:txBody>
      </p:sp>
      <p:sp>
        <p:nvSpPr>
          <p:cNvPr id="6" name="Footer Placeholder 5"/>
          <p:cNvSpPr>
            <a:spLocks noGrp="1"/>
          </p:cNvSpPr>
          <p:nvPr>
            <p:ph type="ftr" sz="quarter" idx="11"/>
          </p:nvPr>
        </p:nvSpPr>
        <p:spPr>
          <a:xfrm>
            <a:off x="5158737" y="9321803"/>
            <a:ext cx="7776972" cy="384048"/>
          </a:xfrm>
        </p:spPr>
        <p:txBody>
          <a:bodyPr/>
          <a:lstStyle>
            <a:lvl1pPr algn="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B6F15528-21DE-4FAA-801E-634DDDAF4B2B}" type="slidenum">
              <a:rPr lang="en-US" smtClean="0"/>
              <a:pPr/>
              <a:t>‹#›</a:t>
            </a:fld>
            <a:endParaRPr lang="en-US"/>
          </a:p>
        </p:txBody>
      </p:sp>
      <p:sp>
        <p:nvSpPr>
          <p:cNvPr id="11" name="Rectangle 10"/>
          <p:cNvSpPr/>
          <p:nvPr/>
        </p:nvSpPr>
        <p:spPr>
          <a:xfrm>
            <a:off x="13736319" y="562356"/>
            <a:ext cx="3977640" cy="9162288"/>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97569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13530579" y="356616"/>
            <a:ext cx="4389120" cy="9573768"/>
          </a:xfrm>
          <a:prstGeom prst="rect">
            <a:avLst/>
          </a:prstGeom>
          <a:solidFill>
            <a:schemeClr val="tx1"/>
          </a:solidFill>
          <a:ln w="6350" cap="sq">
            <a:solidFill>
              <a:schemeClr val="tx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3736319" y="562356"/>
            <a:ext cx="3977640" cy="9162288"/>
          </a:xfrm>
          <a:prstGeom prst="rect">
            <a:avLst/>
          </a:prstGeom>
          <a:solidFill>
            <a:schemeClr val="bg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944600" y="905256"/>
            <a:ext cx="3648456" cy="2468880"/>
          </a:xfrm>
        </p:spPr>
        <p:txBody>
          <a:bodyPr anchor="b">
            <a:noAutofit/>
          </a:bodyPr>
          <a:lstStyle>
            <a:lvl1pPr algn="l">
              <a:defRPr sz="4200" b="0">
                <a:solidFill>
                  <a:schemeClr val="tx1"/>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42899" y="356616"/>
            <a:ext cx="12901614" cy="9573768"/>
          </a:xfrm>
          <a:solidFill>
            <a:srgbClr val="808080"/>
          </a:solidFill>
          <a:ln>
            <a:noFill/>
          </a:ln>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3944600" y="3429000"/>
            <a:ext cx="3648456" cy="5253228"/>
          </a:xfrm>
        </p:spPr>
        <p:txBody>
          <a:bodyPr>
            <a:normAutofit/>
          </a:bodyPr>
          <a:lstStyle>
            <a:lvl1pPr marL="0" indent="0" algn="l">
              <a:lnSpc>
                <a:spcPct val="110000"/>
              </a:lnSpc>
              <a:spcBef>
                <a:spcPts val="1200"/>
              </a:spcBef>
              <a:buNone/>
              <a:defRPr sz="2100">
                <a:solidFill>
                  <a:schemeClr val="tx1"/>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1D8BD707-D9CF-40AE-B4C6-C98DA3205C09}" type="datetimeFigureOut">
              <a:rPr lang="en-US" smtClean="0"/>
              <a:pPr/>
              <a:t>7/31/2023</a:t>
            </a:fld>
            <a:endParaRPr lang="en-US"/>
          </a:p>
        </p:txBody>
      </p:sp>
      <p:sp>
        <p:nvSpPr>
          <p:cNvPr id="6" name="Footer Placeholder 5"/>
          <p:cNvSpPr>
            <a:spLocks noGrp="1"/>
          </p:cNvSpPr>
          <p:nvPr>
            <p:ph type="ftr" sz="quarter" idx="11"/>
          </p:nvPr>
        </p:nvSpPr>
        <p:spPr/>
        <p:txBody>
          <a:bodyPr/>
          <a:lstStyle>
            <a:lvl1pPr marL="0" algn="r" defTabSz="1371600" rtl="0" eaLnBrk="1" latinLnBrk="0" hangingPunct="1">
              <a:defRPr lang="en-US" sz="150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391727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352044" y="356616"/>
            <a:ext cx="17583912" cy="9573768"/>
          </a:xfrm>
          <a:prstGeom prst="rect">
            <a:avLst/>
          </a:prstGeom>
          <a:solidFill>
            <a:schemeClr val="tx1"/>
          </a:solidFill>
          <a:ln w="6350" cap="flat" cmpd="sng" algn="ctr">
            <a:solidFill>
              <a:schemeClr val="tx1">
                <a:lumMod val="75000"/>
              </a:schemeClr>
            </a:solidFill>
            <a:prstDash val="solid"/>
          </a:ln>
          <a:effectLst>
            <a:softEdge rad="0"/>
          </a:effectLst>
        </p:spPr>
      </p:sp>
      <p:sp>
        <p:nvSpPr>
          <p:cNvPr id="8" name="Rectangle 7"/>
          <p:cNvSpPr/>
          <p:nvPr/>
        </p:nvSpPr>
        <p:spPr>
          <a:xfrm>
            <a:off x="557784" y="562356"/>
            <a:ext cx="17172432" cy="9162288"/>
          </a:xfrm>
          <a:prstGeom prst="rect">
            <a:avLst/>
          </a:prstGeom>
          <a:solidFill>
            <a:schemeClr val="bg2"/>
          </a:solidFill>
          <a:ln w="6350" cap="sq" cmpd="sng" algn="ctr">
            <a:noFill/>
            <a:prstDash val="solid"/>
            <a:miter lim="800000"/>
          </a:ln>
          <a:effectLst/>
        </p:spPr>
      </p:sp>
      <p:sp>
        <p:nvSpPr>
          <p:cNvPr id="2" name="Title Placeholder 1"/>
          <p:cNvSpPr>
            <a:spLocks noGrp="1"/>
          </p:cNvSpPr>
          <p:nvPr>
            <p:ph type="title"/>
          </p:nvPr>
        </p:nvSpPr>
        <p:spPr>
          <a:xfrm>
            <a:off x="1600200" y="963891"/>
            <a:ext cx="15087600" cy="20574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0200" y="3154680"/>
            <a:ext cx="15087600" cy="58978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84196" y="9321803"/>
            <a:ext cx="4114800" cy="384048"/>
          </a:xfrm>
          <a:prstGeom prst="rect">
            <a:avLst/>
          </a:prstGeom>
        </p:spPr>
        <p:txBody>
          <a:bodyPr vert="horz" lIns="91440" tIns="45720" rIns="91440" bIns="45720" rtlCol="0" anchor="b"/>
          <a:lstStyle>
            <a:lvl1pPr algn="l">
              <a:defRPr sz="1500">
                <a:solidFill>
                  <a:schemeClr val="bg2"/>
                </a:solidFill>
              </a:defRPr>
            </a:lvl1pPr>
          </a:lstStyle>
          <a:p>
            <a:fld id="{1D8BD707-D9CF-40AE-B4C6-C98DA3205C09}" type="datetimeFigureOut">
              <a:rPr lang="en-US" smtClean="0"/>
              <a:pPr/>
              <a:t>7/31/2023</a:t>
            </a:fld>
            <a:endParaRPr lang="en-US"/>
          </a:p>
        </p:txBody>
      </p:sp>
      <p:sp>
        <p:nvSpPr>
          <p:cNvPr id="5" name="Footer Placeholder 4"/>
          <p:cNvSpPr>
            <a:spLocks noGrp="1"/>
          </p:cNvSpPr>
          <p:nvPr>
            <p:ph type="ftr" sz="quarter" idx="3"/>
          </p:nvPr>
        </p:nvSpPr>
        <p:spPr>
          <a:xfrm>
            <a:off x="5234940" y="9321803"/>
            <a:ext cx="7818120" cy="384048"/>
          </a:xfrm>
          <a:prstGeom prst="rect">
            <a:avLst/>
          </a:prstGeom>
        </p:spPr>
        <p:txBody>
          <a:bodyPr vert="horz" lIns="91440" tIns="45720" rIns="91440" bIns="45720" rtlCol="0" anchor="b"/>
          <a:lstStyle>
            <a:lvl1pPr algn="ctr">
              <a:defRPr sz="1500">
                <a:solidFill>
                  <a:schemeClr val="bg2"/>
                </a:solidFill>
              </a:defRPr>
            </a:lvl1pPr>
          </a:lstStyle>
          <a:p>
            <a:endParaRPr lang="en-US"/>
          </a:p>
        </p:txBody>
      </p:sp>
      <p:sp>
        <p:nvSpPr>
          <p:cNvPr id="6" name="Slide Number Placeholder 5"/>
          <p:cNvSpPr>
            <a:spLocks noGrp="1"/>
          </p:cNvSpPr>
          <p:nvPr>
            <p:ph type="sldNum" sz="quarter" idx="4"/>
          </p:nvPr>
        </p:nvSpPr>
        <p:spPr>
          <a:xfrm>
            <a:off x="15522803" y="9321803"/>
            <a:ext cx="2194560" cy="384048"/>
          </a:xfrm>
          <a:prstGeom prst="rect">
            <a:avLst/>
          </a:prstGeom>
        </p:spPr>
        <p:txBody>
          <a:bodyPr vert="horz" lIns="91440" tIns="45720" rIns="91440" bIns="45720" rtlCol="0" anchor="b"/>
          <a:lstStyle>
            <a:lvl1pPr algn="r">
              <a:defRPr sz="1500">
                <a:solidFill>
                  <a:schemeClr val="bg2"/>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554096344"/>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371600" rtl="0" eaLnBrk="1" latinLnBrk="0" hangingPunct="1">
        <a:lnSpc>
          <a:spcPct val="90000"/>
        </a:lnSpc>
        <a:spcBef>
          <a:spcPct val="0"/>
        </a:spcBef>
        <a:buNone/>
        <a:defRPr lang="en-US" sz="7200" kern="1200" cap="none" spc="0" baseline="0" dirty="0">
          <a:solidFill>
            <a:schemeClr val="tx1"/>
          </a:solidFill>
          <a:effectLst/>
          <a:latin typeface="+mj-lt"/>
          <a:ea typeface="+mn-ea"/>
          <a:cs typeface="+mn-cs"/>
        </a:defRPr>
      </a:lvl1pPr>
    </p:titleStyle>
    <p:bodyStyle>
      <a:lvl1pPr marL="274320" indent="-274320" algn="l" defTabSz="1371600" rtl="0" eaLnBrk="1" latinLnBrk="0" hangingPunct="1">
        <a:lnSpc>
          <a:spcPct val="100000"/>
        </a:lnSpc>
        <a:spcBef>
          <a:spcPts val="1350"/>
        </a:spcBef>
        <a:spcAft>
          <a:spcPts val="0"/>
        </a:spcAft>
        <a:buClr>
          <a:schemeClr val="tx2">
            <a:lumMod val="60000"/>
            <a:lumOff val="40000"/>
          </a:schemeClr>
        </a:buClr>
        <a:buFont typeface="Arial" pitchFamily="34" charset="0"/>
        <a:buChar char="•"/>
        <a:defRPr sz="2700" kern="1200">
          <a:solidFill>
            <a:schemeClr val="tx1"/>
          </a:solidFill>
          <a:latin typeface="+mn-lt"/>
          <a:ea typeface="+mn-ea"/>
          <a:cs typeface="+mn-cs"/>
        </a:defRPr>
      </a:lvl1pPr>
      <a:lvl2pPr marL="685800" indent="-274320" algn="l" defTabSz="1371600" rtl="0" eaLnBrk="1" latinLnBrk="0" hangingPunct="1">
        <a:lnSpc>
          <a:spcPct val="100000"/>
        </a:lnSpc>
        <a:spcBef>
          <a:spcPts val="750"/>
        </a:spcBef>
        <a:buClr>
          <a:schemeClr val="tx2">
            <a:lumMod val="60000"/>
            <a:lumOff val="40000"/>
          </a:schemeClr>
        </a:buClr>
        <a:buFont typeface="Arial" pitchFamily="34" charset="0"/>
        <a:buChar char="•"/>
        <a:defRPr sz="2400" kern="1200">
          <a:solidFill>
            <a:schemeClr val="tx1"/>
          </a:solidFill>
          <a:latin typeface="+mn-lt"/>
          <a:ea typeface="+mn-ea"/>
          <a:cs typeface="+mn-cs"/>
        </a:defRPr>
      </a:lvl2pPr>
      <a:lvl3pPr marL="1097280" indent="-274320" algn="l" defTabSz="1371600" rtl="0" eaLnBrk="1" latinLnBrk="0" hangingPunct="1">
        <a:lnSpc>
          <a:spcPct val="100000"/>
        </a:lnSpc>
        <a:spcBef>
          <a:spcPts val="750"/>
        </a:spcBef>
        <a:buClr>
          <a:schemeClr val="tx2">
            <a:lumMod val="60000"/>
            <a:lumOff val="40000"/>
          </a:schemeClr>
        </a:buClr>
        <a:buFont typeface="Arial" pitchFamily="34" charset="0"/>
        <a:buChar char="•"/>
        <a:defRPr sz="2100" kern="1200">
          <a:solidFill>
            <a:schemeClr val="tx1"/>
          </a:solidFill>
          <a:latin typeface="+mn-lt"/>
          <a:ea typeface="+mn-ea"/>
          <a:cs typeface="+mn-cs"/>
        </a:defRPr>
      </a:lvl3pPr>
      <a:lvl4pPr marL="1508760" indent="-274320" algn="l" defTabSz="1371600" rtl="0" eaLnBrk="1" latinLnBrk="0" hangingPunct="1">
        <a:lnSpc>
          <a:spcPct val="100000"/>
        </a:lnSpc>
        <a:spcBef>
          <a:spcPts val="750"/>
        </a:spcBef>
        <a:buClr>
          <a:schemeClr val="tx2">
            <a:lumMod val="60000"/>
            <a:lumOff val="40000"/>
          </a:schemeClr>
        </a:buClr>
        <a:buFont typeface="Arial" pitchFamily="34" charset="0"/>
        <a:buChar char="•"/>
        <a:defRPr sz="2100" kern="1200">
          <a:solidFill>
            <a:schemeClr val="tx1"/>
          </a:solidFill>
          <a:latin typeface="+mn-lt"/>
          <a:ea typeface="+mn-ea"/>
          <a:cs typeface="+mn-cs"/>
        </a:defRPr>
      </a:lvl4pPr>
      <a:lvl5pPr marL="1920240" indent="-274320" algn="l" defTabSz="1371600" rtl="0" eaLnBrk="1" latinLnBrk="0" hangingPunct="1">
        <a:lnSpc>
          <a:spcPct val="100000"/>
        </a:lnSpc>
        <a:spcBef>
          <a:spcPts val="750"/>
        </a:spcBef>
        <a:buClr>
          <a:schemeClr val="tx2">
            <a:lumMod val="60000"/>
            <a:lumOff val="40000"/>
          </a:schemeClr>
        </a:buClr>
        <a:buFont typeface="Arial" pitchFamily="34" charset="0"/>
        <a:buChar char="•"/>
        <a:defRPr sz="2100" kern="1200">
          <a:solidFill>
            <a:schemeClr val="tx1"/>
          </a:solidFill>
          <a:latin typeface="+mn-lt"/>
          <a:ea typeface="+mn-ea"/>
          <a:cs typeface="+mn-cs"/>
        </a:defRPr>
      </a:lvl5pPr>
      <a:lvl6pPr marL="2400000" indent="-342900" algn="l" defTabSz="1371600" rtl="0" eaLnBrk="1" latinLnBrk="0" hangingPunct="1">
        <a:lnSpc>
          <a:spcPct val="100000"/>
        </a:lnSpc>
        <a:spcBef>
          <a:spcPts val="750"/>
        </a:spcBef>
        <a:buClr>
          <a:schemeClr val="tx2">
            <a:lumMod val="60000"/>
            <a:lumOff val="40000"/>
          </a:schemeClr>
        </a:buClr>
        <a:buFont typeface="Arial" pitchFamily="34" charset="0"/>
        <a:buChar char="•"/>
        <a:defRPr sz="2100" kern="1200">
          <a:solidFill>
            <a:schemeClr val="bg1"/>
          </a:solidFill>
          <a:latin typeface="+mn-lt"/>
          <a:ea typeface="+mn-ea"/>
          <a:cs typeface="+mn-cs"/>
        </a:defRPr>
      </a:lvl6pPr>
      <a:lvl7pPr marL="2850000" indent="-342900" algn="l" defTabSz="1371600" rtl="0" eaLnBrk="1" latinLnBrk="0" hangingPunct="1">
        <a:lnSpc>
          <a:spcPct val="100000"/>
        </a:lnSpc>
        <a:spcBef>
          <a:spcPts val="750"/>
        </a:spcBef>
        <a:buClr>
          <a:schemeClr val="tx2">
            <a:lumMod val="60000"/>
            <a:lumOff val="40000"/>
          </a:schemeClr>
        </a:buClr>
        <a:buFont typeface="Arial" pitchFamily="34" charset="0"/>
        <a:buChar char="•"/>
        <a:defRPr sz="2100" kern="1200">
          <a:solidFill>
            <a:schemeClr val="bg1"/>
          </a:solidFill>
          <a:latin typeface="+mn-lt"/>
          <a:ea typeface="+mn-ea"/>
          <a:cs typeface="+mn-cs"/>
        </a:defRPr>
      </a:lvl7pPr>
      <a:lvl8pPr marL="3300000" indent="-342900" algn="l" defTabSz="1371600" rtl="0" eaLnBrk="1" latinLnBrk="0" hangingPunct="1">
        <a:lnSpc>
          <a:spcPct val="100000"/>
        </a:lnSpc>
        <a:spcBef>
          <a:spcPts val="750"/>
        </a:spcBef>
        <a:buClr>
          <a:schemeClr val="tx2">
            <a:lumMod val="60000"/>
            <a:lumOff val="40000"/>
          </a:schemeClr>
        </a:buClr>
        <a:buFont typeface="Arial" pitchFamily="34" charset="0"/>
        <a:buChar char="•"/>
        <a:defRPr sz="2100" kern="1200">
          <a:solidFill>
            <a:schemeClr val="bg1"/>
          </a:solidFill>
          <a:latin typeface="+mn-lt"/>
          <a:ea typeface="+mn-ea"/>
          <a:cs typeface="+mn-cs"/>
        </a:defRPr>
      </a:lvl8pPr>
      <a:lvl9pPr marL="3750000" indent="-342900" algn="l" defTabSz="1371600" rtl="0" eaLnBrk="1" latinLnBrk="0" hangingPunct="1">
        <a:lnSpc>
          <a:spcPct val="100000"/>
        </a:lnSpc>
        <a:spcBef>
          <a:spcPts val="750"/>
        </a:spcBef>
        <a:buClr>
          <a:schemeClr val="tx2">
            <a:lumMod val="60000"/>
            <a:lumOff val="40000"/>
          </a:schemeClr>
        </a:buClr>
        <a:buFont typeface="Arial" pitchFamily="34" charset="0"/>
        <a:buChar char="•"/>
        <a:defRPr sz="2100" kern="1200">
          <a:solidFill>
            <a:schemeClr val="bg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microsoft.com/office/2017/06/relationships/model3d" Target="../media/model3d1.glb"/></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C254D-A571-AC24-BEC2-F64E2E46E0CE}"/>
              </a:ext>
            </a:extLst>
          </p:cNvPr>
          <p:cNvSpPr>
            <a:spLocks noGrp="1"/>
          </p:cNvSpPr>
          <p:nvPr>
            <p:ph type="ctrTitle"/>
          </p:nvPr>
        </p:nvSpPr>
        <p:spPr/>
        <p:txBody>
          <a:bodyPr/>
          <a:lstStyle/>
          <a:p>
            <a:pPr>
              <a:lnSpc>
                <a:spcPts val="8549"/>
              </a:lnSpc>
            </a:pPr>
            <a:r>
              <a:rPr lang="en-US" sz="9600" dirty="0">
                <a:solidFill>
                  <a:srgbClr val="F4E7E7"/>
                </a:solidFill>
                <a:latin typeface="Canva Sans Bold"/>
              </a:rPr>
              <a:t>Connecting LLMs to data via Semantic Search</a:t>
            </a:r>
          </a:p>
        </p:txBody>
      </p:sp>
      <p:sp>
        <p:nvSpPr>
          <p:cNvPr id="3" name="Subtitle 2">
            <a:extLst>
              <a:ext uri="{FF2B5EF4-FFF2-40B4-BE49-F238E27FC236}">
                <a16:creationId xmlns:a16="http://schemas.microsoft.com/office/drawing/2014/main" id="{C1437095-BC3E-FC7B-9101-E6D8315EF307}"/>
              </a:ext>
            </a:extLst>
          </p:cNvPr>
          <p:cNvSpPr>
            <a:spLocks noGrp="1"/>
          </p:cNvSpPr>
          <p:nvPr>
            <p:ph type="subTitle" idx="1"/>
          </p:nvPr>
        </p:nvSpPr>
        <p:spPr/>
        <p:txBody>
          <a:bodyPr/>
          <a:lstStyle/>
          <a:p>
            <a:r>
              <a:rPr lang="en-US" sz="2400" dirty="0">
                <a:solidFill>
                  <a:srgbClr val="F4E7E7"/>
                </a:solidFill>
                <a:latin typeface="Canva Sans"/>
              </a:rPr>
              <a:t>ft. Nils, Director of Machine Learning @cohere.ai</a:t>
            </a:r>
          </a:p>
          <a:p>
            <a:endParaRPr lang="en-IN" dirty="0"/>
          </a:p>
        </p:txBody>
      </p:sp>
    </p:spTree>
    <p:extLst>
      <p:ext uri="{BB962C8B-B14F-4D97-AF65-F5344CB8AC3E}">
        <p14:creationId xmlns:p14="http://schemas.microsoft.com/office/powerpoint/2010/main" val="2963650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Freeform 2"/>
          <p:cNvSpPr/>
          <p:nvPr/>
        </p:nvSpPr>
        <p:spPr>
          <a:xfrm rot="-1403487">
            <a:off x="-2562532" y="-1278496"/>
            <a:ext cx="14213674" cy="12843993"/>
          </a:xfrm>
          <a:custGeom>
            <a:avLst/>
            <a:gdLst/>
            <a:ahLst/>
            <a:cxnLst/>
            <a:rect l="l" t="t" r="r" b="b"/>
            <a:pathLst>
              <a:path w="14213674" h="12843993">
                <a:moveTo>
                  <a:pt x="0" y="0"/>
                </a:moveTo>
                <a:lnTo>
                  <a:pt x="14213673" y="0"/>
                </a:lnTo>
                <a:lnTo>
                  <a:pt x="14213673" y="12843992"/>
                </a:lnTo>
                <a:lnTo>
                  <a:pt x="0" y="12843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403487">
            <a:off x="11789091" y="-5879386"/>
            <a:ext cx="14213674" cy="12843993"/>
          </a:xfrm>
          <a:custGeom>
            <a:avLst/>
            <a:gdLst/>
            <a:ahLst/>
            <a:cxnLst/>
            <a:rect l="l" t="t" r="r" b="b"/>
            <a:pathLst>
              <a:path w="14213674" h="12843993">
                <a:moveTo>
                  <a:pt x="0" y="0"/>
                </a:moveTo>
                <a:lnTo>
                  <a:pt x="14213674" y="0"/>
                </a:lnTo>
                <a:lnTo>
                  <a:pt x="14213674" y="12843993"/>
                </a:lnTo>
                <a:lnTo>
                  <a:pt x="0" y="12843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4"/>
          <p:cNvSpPr txBox="1"/>
          <p:nvPr/>
        </p:nvSpPr>
        <p:spPr>
          <a:xfrm>
            <a:off x="2729706" y="933450"/>
            <a:ext cx="12828588"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Training Multilingual Embedded Models</a:t>
            </a:r>
          </a:p>
          <a:p>
            <a:pPr algn="ctr">
              <a:lnSpc>
                <a:spcPts val="7279"/>
              </a:lnSpc>
            </a:pPr>
            <a:endParaRPr lang="en-US" sz="5199">
              <a:solidFill>
                <a:srgbClr val="000000"/>
              </a:solidFill>
              <a:latin typeface="Canva Sans Bold"/>
            </a:endParaRPr>
          </a:p>
        </p:txBody>
      </p:sp>
      <p:sp>
        <p:nvSpPr>
          <p:cNvPr id="5" name="TextBox 5"/>
          <p:cNvSpPr txBox="1"/>
          <p:nvPr/>
        </p:nvSpPr>
        <p:spPr>
          <a:xfrm>
            <a:off x="244929" y="3362960"/>
            <a:ext cx="18043071" cy="178054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the process of training a machine learning model that can understand and represent text in multiple languages. This is a challenging task, as it requires large amounts of data and computational resources. </a:t>
            </a:r>
          </a:p>
        </p:txBody>
      </p:sp>
      <p:sp>
        <p:nvSpPr>
          <p:cNvPr id="6" name="TextBox 6"/>
          <p:cNvSpPr txBox="1"/>
          <p:nvPr/>
        </p:nvSpPr>
        <p:spPr>
          <a:xfrm>
            <a:off x="244929" y="6003789"/>
            <a:ext cx="18043071" cy="238061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000000"/>
                </a:solidFill>
                <a:latin typeface="Canva Sans"/>
              </a:rPr>
              <a:t>However, it is also a rewarding task, as it can lead to the development of powerful tools that can be used to understand and process text in a multilingual setting.</a:t>
            </a:r>
          </a:p>
          <a:p>
            <a:pPr algn="ctr">
              <a:lnSpc>
                <a:spcPts val="4759"/>
              </a:lnSpc>
            </a:pPr>
            <a:endParaRPr lang="en-US" sz="3399">
              <a:solidFill>
                <a:srgbClr val="000000"/>
              </a:solidFill>
              <a:latin typeface="Canva Sans"/>
            </a:endParaRPr>
          </a:p>
          <a:p>
            <a:pPr algn="ctr">
              <a:lnSpc>
                <a:spcPts val="4759"/>
              </a:lnSpc>
            </a:pPr>
            <a:endParaRPr lang="en-US" sz="3399">
              <a:solidFill>
                <a:srgbClr val="000000"/>
              </a:solidFill>
              <a:latin typeface="Canv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885777" y="1418590"/>
            <a:ext cx="12516445" cy="7354570"/>
          </a:xfrm>
          <a:prstGeom prst="rect">
            <a:avLst/>
          </a:prstGeom>
        </p:spPr>
        <p:txBody>
          <a:bodyPr lIns="0" tIns="0" rIns="0" bIns="0" rtlCol="0" anchor="t">
            <a:spAutoFit/>
          </a:bodyPr>
          <a:lstStyle/>
          <a:p>
            <a:pPr algn="ctr">
              <a:lnSpc>
                <a:spcPts val="7279"/>
              </a:lnSpc>
            </a:pPr>
            <a:r>
              <a:rPr lang="en-US" sz="5199">
                <a:solidFill>
                  <a:srgbClr val="F4E7E7"/>
                </a:solidFill>
                <a:latin typeface="Canva Sans Bold"/>
              </a:rPr>
              <a:t>Challenges in Semantic Search</a:t>
            </a:r>
          </a:p>
          <a:p>
            <a:pPr algn="ctr">
              <a:lnSpc>
                <a:spcPts val="7279"/>
              </a:lnSpc>
            </a:pPr>
            <a:endParaRPr lang="en-US" sz="5199">
              <a:solidFill>
                <a:srgbClr val="F4E7E7"/>
              </a:solidFill>
              <a:latin typeface="Canva Sans Bold"/>
            </a:endParaRPr>
          </a:p>
          <a:p>
            <a:pPr marL="1122679" lvl="1" indent="-561340" algn="ctr">
              <a:lnSpc>
                <a:spcPts val="7279"/>
              </a:lnSpc>
              <a:buFont typeface="Arial"/>
              <a:buChar char="•"/>
            </a:pPr>
            <a:r>
              <a:rPr lang="en-US" sz="5199">
                <a:solidFill>
                  <a:srgbClr val="F4E7E7"/>
                </a:solidFill>
                <a:latin typeface="Canva Sans Bold"/>
              </a:rPr>
              <a:t>Tackling complex topics</a:t>
            </a:r>
          </a:p>
          <a:p>
            <a:pPr marL="1122679" lvl="1" indent="-561340" algn="ctr">
              <a:lnSpc>
                <a:spcPts val="7279"/>
              </a:lnSpc>
              <a:buFont typeface="Arial"/>
              <a:buChar char="•"/>
            </a:pPr>
            <a:r>
              <a:rPr lang="en-US" sz="5199">
                <a:solidFill>
                  <a:srgbClr val="F4E7E7"/>
                </a:solidFill>
                <a:latin typeface="Canva Sans Bold"/>
              </a:rPr>
              <a:t>Varying search preferences</a:t>
            </a:r>
          </a:p>
          <a:p>
            <a:pPr marL="1122679" lvl="1" indent="-561340" algn="ctr">
              <a:lnSpc>
                <a:spcPts val="7279"/>
              </a:lnSpc>
              <a:buFont typeface="Arial"/>
              <a:buChar char="•"/>
            </a:pPr>
            <a:r>
              <a:rPr lang="en-US" sz="5199">
                <a:solidFill>
                  <a:srgbClr val="F4E7E7"/>
                </a:solidFill>
                <a:latin typeface="Canva Sans Bold"/>
              </a:rPr>
              <a:t>Lengthy documents</a:t>
            </a:r>
          </a:p>
          <a:p>
            <a:pPr marL="1122679" lvl="1" indent="-561340" algn="ctr">
              <a:lnSpc>
                <a:spcPts val="7279"/>
              </a:lnSpc>
              <a:buFont typeface="Arial"/>
              <a:buChar char="•"/>
            </a:pPr>
            <a:r>
              <a:rPr lang="en-US" sz="5199">
                <a:solidFill>
                  <a:srgbClr val="F4E7E7"/>
                </a:solidFill>
                <a:latin typeface="Canva Sans Bold"/>
              </a:rPr>
              <a:t>Diverse fields</a:t>
            </a:r>
          </a:p>
          <a:p>
            <a:pPr marL="1122679" lvl="1" indent="-561340" algn="ctr">
              <a:lnSpc>
                <a:spcPts val="7279"/>
              </a:lnSpc>
              <a:buFont typeface="Arial"/>
              <a:buChar char="•"/>
            </a:pPr>
            <a:r>
              <a:rPr lang="en-US" sz="5199">
                <a:solidFill>
                  <a:srgbClr val="F4E7E7"/>
                </a:solidFill>
                <a:latin typeface="Canva Sans Bold"/>
              </a:rPr>
              <a:t>Groundbreaking solutions</a:t>
            </a:r>
          </a:p>
          <a:p>
            <a:pPr algn="ctr">
              <a:lnSpc>
                <a:spcPts val="7279"/>
              </a:lnSpc>
            </a:pPr>
            <a:endParaRPr lang="en-US" sz="5199">
              <a:solidFill>
                <a:srgbClr val="F4E7E7"/>
              </a:solidFill>
              <a:latin typeface="Canva Sans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7476286" flipH="1">
            <a:off x="7757206" y="-3422263"/>
            <a:ext cx="9120000" cy="13638195"/>
          </a:xfrm>
          <a:custGeom>
            <a:avLst/>
            <a:gdLst/>
            <a:ahLst/>
            <a:cxnLst/>
            <a:rect l="l" t="t" r="r" b="b"/>
            <a:pathLst>
              <a:path w="9120000" h="13638195">
                <a:moveTo>
                  <a:pt x="9119999" y="0"/>
                </a:moveTo>
                <a:lnTo>
                  <a:pt x="0" y="0"/>
                </a:lnTo>
                <a:lnTo>
                  <a:pt x="0" y="13638195"/>
                </a:lnTo>
                <a:lnTo>
                  <a:pt x="9119999" y="13638195"/>
                </a:lnTo>
                <a:lnTo>
                  <a:pt x="9119999" y="0"/>
                </a:lnTo>
                <a:close/>
              </a:path>
            </a:pathLst>
          </a:custGeom>
          <a:blipFill>
            <a:blip r:embed="rId2">
              <a:alphaModFix amt="68000"/>
              <a:extLst>
                <a:ext uri="{96DAC541-7B7A-43D3-8B79-37D633B846F1}">
                  <asvg:svgBlip xmlns:asvg="http://schemas.microsoft.com/office/drawing/2016/SVG/main" r:embed="rId3"/>
                </a:ext>
              </a:extLst>
            </a:blip>
            <a:stretch>
              <a:fillRect l="-105106"/>
            </a:stretch>
          </a:blipFill>
        </p:spPr>
        <p:txBody>
          <a:bodyPr/>
          <a:lstStyle/>
          <a:p>
            <a:endParaRPr lang="en-IN"/>
          </a:p>
        </p:txBody>
      </p:sp>
      <p:sp>
        <p:nvSpPr>
          <p:cNvPr id="3" name="Freeform 3"/>
          <p:cNvSpPr/>
          <p:nvPr/>
        </p:nvSpPr>
        <p:spPr>
          <a:xfrm rot="4970031" flipH="1">
            <a:off x="2012678" y="521935"/>
            <a:ext cx="9120000" cy="13638195"/>
          </a:xfrm>
          <a:custGeom>
            <a:avLst/>
            <a:gdLst/>
            <a:ahLst/>
            <a:cxnLst/>
            <a:rect l="l" t="t" r="r" b="b"/>
            <a:pathLst>
              <a:path w="9120000" h="13638195">
                <a:moveTo>
                  <a:pt x="9120000" y="0"/>
                </a:moveTo>
                <a:lnTo>
                  <a:pt x="0" y="0"/>
                </a:lnTo>
                <a:lnTo>
                  <a:pt x="0" y="13638196"/>
                </a:lnTo>
                <a:lnTo>
                  <a:pt x="9120000" y="13638196"/>
                </a:lnTo>
                <a:lnTo>
                  <a:pt x="9120000" y="0"/>
                </a:lnTo>
                <a:close/>
              </a:path>
            </a:pathLst>
          </a:custGeom>
          <a:blipFill>
            <a:blip r:embed="rId2">
              <a:alphaModFix amt="68000"/>
              <a:extLst>
                <a:ext uri="{96DAC541-7B7A-43D3-8B79-37D633B846F1}">
                  <asvg:svgBlip xmlns:asvg="http://schemas.microsoft.com/office/drawing/2016/SVG/main" r:embed="rId3"/>
                </a:ext>
              </a:extLst>
            </a:blip>
            <a:stretch>
              <a:fillRect l="-105106"/>
            </a:stretch>
          </a:blipFill>
        </p:spPr>
        <p:txBody>
          <a:bodyPr/>
          <a:lstStyle/>
          <a:p>
            <a:endParaRPr lang="en-IN"/>
          </a:p>
        </p:txBody>
      </p:sp>
      <p:sp>
        <p:nvSpPr>
          <p:cNvPr id="8" name="TextBox 8"/>
          <p:cNvSpPr txBox="1"/>
          <p:nvPr/>
        </p:nvSpPr>
        <p:spPr>
          <a:xfrm>
            <a:off x="2495387" y="4042962"/>
            <a:ext cx="12789827"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Thank you!!</a:t>
            </a:r>
          </a:p>
        </p:txBody>
      </p:sp>
      <mc:AlternateContent xmlns:mc="http://schemas.openxmlformats.org/markup-compatibility/2006">
        <mc:Choice xmlns:am3d="http://schemas.microsoft.com/office/drawing/2017/model3d" Requires="am3d">
          <p:graphicFrame>
            <p:nvGraphicFramePr>
              <p:cNvPr id="11" name="3D Model 10" descr="Domestic Shorthair Cat">
                <a:extLst>
                  <a:ext uri="{FF2B5EF4-FFF2-40B4-BE49-F238E27FC236}">
                    <a16:creationId xmlns:a16="http://schemas.microsoft.com/office/drawing/2014/main" id="{B41FF987-40DB-AEC9-C80A-AEF22D3D36B5}"/>
                  </a:ext>
                </a:extLst>
              </p:cNvPr>
              <p:cNvGraphicFramePr>
                <a:graphicFrameLocks noChangeAspect="1"/>
              </p:cNvGraphicFramePr>
              <p:nvPr>
                <p:extLst>
                  <p:ext uri="{D42A27DB-BD31-4B8C-83A1-F6EECF244321}">
                    <p14:modId xmlns:p14="http://schemas.microsoft.com/office/powerpoint/2010/main" val="2721493829"/>
                  </p:ext>
                </p:extLst>
              </p:nvPr>
            </p:nvGraphicFramePr>
            <p:xfrm>
              <a:off x="12868280" y="2004701"/>
              <a:ext cx="4606839" cy="7480411"/>
            </p:xfrm>
            <a:graphic>
              <a:graphicData uri="http://schemas.microsoft.com/office/drawing/2017/model3d">
                <am3d:model3d r:embed="rId4">
                  <am3d:spPr>
                    <a:xfrm>
                      <a:off x="0" y="0"/>
                      <a:ext cx="4606839" cy="7480411"/>
                    </a:xfrm>
                    <a:prstGeom prst="rect">
                      <a:avLst/>
                    </a:prstGeom>
                  </am3d:spPr>
                  <am3d:camera>
                    <am3d:pos x="0" y="0" z="61918799"/>
                    <am3d:up dx="0" dy="36000000" dz="0"/>
                    <am3d:lookAt x="0" y="0" z="0"/>
                    <am3d:perspective fov="2700000"/>
                  </am3d:camera>
                  <am3d:trans>
                    <am3d:meterPerModelUnit n="15771285" d="1000000"/>
                    <am3d:preTrans dx="5748591" dy="-17901538" dz="240076"/>
                    <am3d:scale>
                      <am3d:sx n="1000000" d="1000000"/>
                      <am3d:sy n="1000000" d="1000000"/>
                      <am3d:sz n="1000000" d="1000000"/>
                    </am3d:scale>
                    <am3d:rot ax="20400000" ay="10800000"/>
                    <am3d:postTrans dx="0" dy="0" dz="0"/>
                  </am3d:trans>
                  <am3d:raster rName="Office3DRenderer" rVer="16.0.8326">
                    <am3d:blip r:embed="rId5"/>
                  </am3d:raster>
                  <am3d:objViewport viewportSz="96241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Domestic Shorthair Cat">
                <a:extLst>
                  <a:ext uri="{FF2B5EF4-FFF2-40B4-BE49-F238E27FC236}">
                    <a16:creationId xmlns:a16="http://schemas.microsoft.com/office/drawing/2014/main" id="{B41FF987-40DB-AEC9-C80A-AEF22D3D36B5}"/>
                  </a:ext>
                </a:extLst>
              </p:cNvPr>
              <p:cNvPicPr>
                <a:picLocks noGrp="1" noRot="1" noChangeAspect="1" noMove="1" noResize="1" noEditPoints="1" noAdjustHandles="1" noChangeArrowheads="1" noChangeShapeType="1" noCrop="1"/>
              </p:cNvPicPr>
              <p:nvPr/>
            </p:nvPicPr>
            <p:blipFill>
              <a:blip r:embed="rId5"/>
              <a:stretch>
                <a:fillRect/>
              </a:stretch>
            </p:blipFill>
            <p:spPr>
              <a:xfrm>
                <a:off x="12868280" y="2004701"/>
                <a:ext cx="4606839" cy="74804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Model 11" descr="Domestic Shorthair Cat">
                <a:extLst>
                  <a:ext uri="{FF2B5EF4-FFF2-40B4-BE49-F238E27FC236}">
                    <a16:creationId xmlns:a16="http://schemas.microsoft.com/office/drawing/2014/main" id="{51E82E6A-57A7-AEB1-749D-29F1BD85DB74}"/>
                  </a:ext>
                </a:extLst>
              </p:cNvPr>
              <p:cNvGraphicFramePr>
                <a:graphicFrameLocks noChangeAspect="1"/>
              </p:cNvGraphicFramePr>
              <p:nvPr>
                <p:extLst>
                  <p:ext uri="{D42A27DB-BD31-4B8C-83A1-F6EECF244321}">
                    <p14:modId xmlns:p14="http://schemas.microsoft.com/office/powerpoint/2010/main" val="3092749735"/>
                  </p:ext>
                </p:extLst>
              </p:nvPr>
            </p:nvGraphicFramePr>
            <p:xfrm>
              <a:off x="0" y="1232953"/>
              <a:ext cx="5257118" cy="8753105"/>
            </p:xfrm>
            <a:graphic>
              <a:graphicData uri="http://schemas.microsoft.com/office/drawing/2017/model3d">
                <am3d:model3d r:embed="rId4">
                  <am3d:spPr>
                    <a:xfrm>
                      <a:off x="0" y="0"/>
                      <a:ext cx="5257118" cy="8753105"/>
                    </a:xfrm>
                    <a:prstGeom prst="rect">
                      <a:avLst/>
                    </a:prstGeom>
                  </am3d:spPr>
                  <am3d:camera>
                    <am3d:pos x="0" y="0" z="61918799"/>
                    <am3d:up dx="0" dy="36000000" dz="0"/>
                    <am3d:lookAt x="0" y="0" z="0"/>
                    <am3d:perspective fov="2700000"/>
                  </am3d:camera>
                  <am3d:trans>
                    <am3d:meterPerModelUnit n="15771285" d="1000000"/>
                    <am3d:preTrans dx="5748591" dy="-17901538" dz="240076"/>
                    <am3d:scale>
                      <am3d:sx n="1000000" d="1000000"/>
                      <am3d:sy n="1000000" d="1000000"/>
                      <am3d:sz n="1000000" d="1000000"/>
                    </am3d:scale>
                    <am3d:rot ax="1200000"/>
                    <am3d:postTrans dx="0" dy="0" dz="0"/>
                  </am3d:trans>
                  <am3d:raster rName="Office3DRenderer" rVer="16.0.8326">
                    <am3d:blip r:embed="rId6"/>
                  </am3d:raster>
                  <am3d:objViewport viewportSz="1109251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Domestic Shorthair Cat">
                <a:extLst>
                  <a:ext uri="{FF2B5EF4-FFF2-40B4-BE49-F238E27FC236}">
                    <a16:creationId xmlns:a16="http://schemas.microsoft.com/office/drawing/2014/main" id="{51E82E6A-57A7-AEB1-749D-29F1BD85DB74}"/>
                  </a:ext>
                </a:extLst>
              </p:cNvPr>
              <p:cNvPicPr>
                <a:picLocks noGrp="1" noRot="1" noChangeAspect="1" noMove="1" noResize="1" noEditPoints="1" noAdjustHandles="1" noChangeArrowheads="1" noChangeShapeType="1" noCrop="1"/>
              </p:cNvPicPr>
              <p:nvPr/>
            </p:nvPicPr>
            <p:blipFill>
              <a:blip r:embed="rId6"/>
              <a:stretch>
                <a:fillRect/>
              </a:stretch>
            </p:blipFill>
            <p:spPr>
              <a:xfrm>
                <a:off x="0" y="1232953"/>
                <a:ext cx="5257118" cy="8753105"/>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sp>
        <p:nvSpPr>
          <p:cNvPr id="2" name="Freeform 2"/>
          <p:cNvSpPr/>
          <p:nvPr/>
        </p:nvSpPr>
        <p:spPr>
          <a:xfrm flipH="1">
            <a:off x="7961599" y="-2782197"/>
            <a:ext cx="11098426" cy="16596766"/>
          </a:xfrm>
          <a:custGeom>
            <a:avLst/>
            <a:gdLst/>
            <a:ahLst/>
            <a:cxnLst/>
            <a:rect l="l" t="t" r="r" b="b"/>
            <a:pathLst>
              <a:path w="11098426" h="16596766">
                <a:moveTo>
                  <a:pt x="11098426" y="0"/>
                </a:moveTo>
                <a:lnTo>
                  <a:pt x="0" y="0"/>
                </a:lnTo>
                <a:lnTo>
                  <a:pt x="0" y="16596766"/>
                </a:lnTo>
                <a:lnTo>
                  <a:pt x="11098426" y="16596766"/>
                </a:lnTo>
                <a:lnTo>
                  <a:pt x="11098426" y="0"/>
                </a:lnTo>
                <a:close/>
              </a:path>
            </a:pathLst>
          </a:custGeom>
          <a:blipFill>
            <a:blip r:embed="rId2">
              <a:extLst>
                <a:ext uri="{96DAC541-7B7A-43D3-8B79-37D633B846F1}">
                  <asvg:svgBlip xmlns:asvg="http://schemas.microsoft.com/office/drawing/2016/SVG/main" r:embed="rId3"/>
                </a:ext>
              </a:extLst>
            </a:blip>
            <a:stretch>
              <a:fillRect l="-105106"/>
            </a:stretch>
          </a:blipFill>
        </p:spPr>
        <p:txBody>
          <a:bodyPr/>
          <a:lstStyle/>
          <a:p>
            <a:endParaRPr lang="en-IN"/>
          </a:p>
        </p:txBody>
      </p:sp>
      <p:sp>
        <p:nvSpPr>
          <p:cNvPr id="3" name="Freeform 3"/>
          <p:cNvSpPr/>
          <p:nvPr/>
        </p:nvSpPr>
        <p:spPr>
          <a:xfrm>
            <a:off x="1028700" y="1028700"/>
            <a:ext cx="652257" cy="671800"/>
          </a:xfrm>
          <a:custGeom>
            <a:avLst/>
            <a:gdLst/>
            <a:ahLst/>
            <a:cxnLst/>
            <a:rect l="l" t="t" r="r" b="b"/>
            <a:pathLst>
              <a:path w="652257" h="671800">
                <a:moveTo>
                  <a:pt x="0" y="0"/>
                </a:moveTo>
                <a:lnTo>
                  <a:pt x="652257" y="0"/>
                </a:lnTo>
                <a:lnTo>
                  <a:pt x="652257" y="671800"/>
                </a:lnTo>
                <a:lnTo>
                  <a:pt x="0" y="671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2818146" y="813405"/>
            <a:ext cx="12651709"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NLP Foundation Models as a Service</a:t>
            </a:r>
          </a:p>
        </p:txBody>
      </p:sp>
      <p:sp>
        <p:nvSpPr>
          <p:cNvPr id="5" name="TextBox 5"/>
          <p:cNvSpPr txBox="1"/>
          <p:nvPr/>
        </p:nvSpPr>
        <p:spPr>
          <a:xfrm>
            <a:off x="450456" y="2502671"/>
            <a:ext cx="9713466" cy="3927114"/>
          </a:xfrm>
          <a:prstGeom prst="rect">
            <a:avLst/>
          </a:prstGeom>
        </p:spPr>
        <p:txBody>
          <a:bodyPr lIns="0" tIns="0" rIns="0" bIns="0" rtlCol="0" anchor="t">
            <a:spAutoFit/>
          </a:bodyPr>
          <a:lstStyle/>
          <a:p>
            <a:pPr marL="690489" lvl="1" indent="-345244" algn="ctr">
              <a:lnSpc>
                <a:spcPts val="4477"/>
              </a:lnSpc>
              <a:buFont typeface="Arial"/>
              <a:buChar char="•"/>
            </a:pPr>
            <a:r>
              <a:rPr lang="en-US" sz="3198">
                <a:solidFill>
                  <a:srgbClr val="F44747"/>
                </a:solidFill>
                <a:latin typeface="Canva Sans"/>
              </a:rPr>
              <a:t>NLP foundation models</a:t>
            </a:r>
            <a:r>
              <a:rPr lang="en-US" sz="3198">
                <a:solidFill>
                  <a:srgbClr val="FFFFFF"/>
                </a:solidFill>
                <a:latin typeface="Canva Sans"/>
              </a:rPr>
              <a:t> are large language models that have been trained on massive datasets of text and code. They can be used for a variety of tasks, such as natural language understanding, natural language generation, and machine translation.</a:t>
            </a:r>
          </a:p>
          <a:p>
            <a:pPr algn="ctr">
              <a:lnSpc>
                <a:spcPts val="4477"/>
              </a:lnSpc>
            </a:pPr>
            <a:endParaRPr lang="en-US" sz="3198">
              <a:solidFill>
                <a:srgbClr val="FFFFFF"/>
              </a:solidFill>
              <a:latin typeface="Canva Sans"/>
            </a:endParaRPr>
          </a:p>
        </p:txBody>
      </p:sp>
      <p:sp>
        <p:nvSpPr>
          <p:cNvPr id="6" name="TextBox 6"/>
          <p:cNvSpPr txBox="1"/>
          <p:nvPr/>
        </p:nvSpPr>
        <p:spPr>
          <a:xfrm>
            <a:off x="7675849" y="6167075"/>
            <a:ext cx="10326401" cy="35807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Canva Sans"/>
              </a:rPr>
              <a:t>Unlocking endless possibilities with NLP means using these powerful models to solve real-world problems. For example, NLP can be used to improve customer service, automate tasks, and create new products and services.</a:t>
            </a:r>
          </a:p>
          <a:p>
            <a:pPr algn="ctr">
              <a:lnSpc>
                <a:spcPts val="4759"/>
              </a:lnSpc>
            </a:pPr>
            <a:endParaRPr lang="en-US" sz="3399">
              <a:solidFill>
                <a:srgbClr val="FFFFFF"/>
              </a:solidFill>
              <a:latin typeface="Canv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462696">
            <a:off x="3236992" y="2384335"/>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2">
              <a:alphaModFix amt="71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829761">
            <a:off x="11519704" y="5427970"/>
            <a:ext cx="3775344" cy="2244614"/>
          </a:xfrm>
          <a:custGeom>
            <a:avLst/>
            <a:gdLst/>
            <a:ahLst/>
            <a:cxnLst/>
            <a:rect l="l" t="t" r="r" b="b"/>
            <a:pathLst>
              <a:path w="3775344" h="2244614">
                <a:moveTo>
                  <a:pt x="0" y="0"/>
                </a:moveTo>
                <a:lnTo>
                  <a:pt x="3775345" y="0"/>
                </a:lnTo>
                <a:lnTo>
                  <a:pt x="3775345" y="2244614"/>
                </a:lnTo>
                <a:lnTo>
                  <a:pt x="0" y="2244614"/>
                </a:lnTo>
                <a:lnTo>
                  <a:pt x="0" y="0"/>
                </a:lnTo>
                <a:close/>
              </a:path>
            </a:pathLst>
          </a:custGeom>
          <a:blipFill>
            <a:blip r:embed="rId2">
              <a:alphaModFix amt="70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rot="-948439">
            <a:off x="7817131" y="7815630"/>
            <a:ext cx="2653737" cy="1577767"/>
          </a:xfrm>
          <a:custGeom>
            <a:avLst/>
            <a:gdLst/>
            <a:ahLst/>
            <a:cxnLst/>
            <a:rect l="l" t="t" r="r" b="b"/>
            <a:pathLst>
              <a:path w="2653737" h="1577767">
                <a:moveTo>
                  <a:pt x="0" y="0"/>
                </a:moveTo>
                <a:lnTo>
                  <a:pt x="2653738" y="0"/>
                </a:lnTo>
                <a:lnTo>
                  <a:pt x="2653738" y="1577768"/>
                </a:lnTo>
                <a:lnTo>
                  <a:pt x="0" y="1577768"/>
                </a:lnTo>
                <a:lnTo>
                  <a:pt x="0" y="0"/>
                </a:lnTo>
                <a:close/>
              </a:path>
            </a:pathLst>
          </a:custGeom>
          <a:blipFill>
            <a:blip r:embed="rId2">
              <a:alphaModFix amt="70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4593672" y="525236"/>
            <a:ext cx="8960389" cy="874214"/>
          </a:xfrm>
          <a:prstGeom prst="rect">
            <a:avLst/>
          </a:prstGeom>
        </p:spPr>
        <p:txBody>
          <a:bodyPr lIns="0" tIns="0" rIns="0" bIns="0" rtlCol="0" anchor="t">
            <a:spAutoFit/>
          </a:bodyPr>
          <a:lstStyle/>
          <a:p>
            <a:pPr algn="ctr">
              <a:lnSpc>
                <a:spcPts val="7279"/>
              </a:lnSpc>
            </a:pPr>
            <a:r>
              <a:rPr lang="en-US" sz="5199" dirty="0" err="1">
                <a:solidFill>
                  <a:srgbClr val="FFFFFF"/>
                </a:solidFill>
                <a:latin typeface="Canva Sans Bold"/>
              </a:rPr>
              <a:t>GenAI</a:t>
            </a:r>
            <a:r>
              <a:rPr lang="en-US" sz="5199" dirty="0">
                <a:solidFill>
                  <a:srgbClr val="FFFFFF"/>
                </a:solidFill>
                <a:latin typeface="Canva Sans Bold"/>
              </a:rPr>
              <a:t> on Your Data</a:t>
            </a:r>
          </a:p>
        </p:txBody>
      </p:sp>
      <p:sp>
        <p:nvSpPr>
          <p:cNvPr id="7" name="TextBox 7"/>
          <p:cNvSpPr txBox="1"/>
          <p:nvPr/>
        </p:nvSpPr>
        <p:spPr>
          <a:xfrm>
            <a:off x="0" y="2585496"/>
            <a:ext cx="7980675" cy="478091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Canva Sans"/>
              </a:rPr>
              <a:t>GenAI on Your Data refers to the use of Generative AI (GenAI) to analyze, interpret, and represent your data. GenAI can be used to augment your data, create new data points, and generate creative content.</a:t>
            </a:r>
          </a:p>
          <a:p>
            <a:pPr algn="ctr">
              <a:lnSpc>
                <a:spcPts val="4759"/>
              </a:lnSpc>
            </a:pPr>
            <a:endParaRPr lang="en-US" sz="3399">
              <a:solidFill>
                <a:srgbClr val="FFFFFF"/>
              </a:solidFill>
              <a:latin typeface="Canva Sans"/>
            </a:endParaRPr>
          </a:p>
        </p:txBody>
      </p:sp>
      <p:sp>
        <p:nvSpPr>
          <p:cNvPr id="8" name="TextBox 8"/>
          <p:cNvSpPr txBox="1"/>
          <p:nvPr/>
        </p:nvSpPr>
        <p:spPr>
          <a:xfrm>
            <a:off x="9787609" y="2279106"/>
            <a:ext cx="7239534" cy="7599680"/>
          </a:xfrm>
          <a:prstGeom prst="rect">
            <a:avLst/>
          </a:prstGeom>
        </p:spPr>
        <p:txBody>
          <a:bodyPr lIns="0" tIns="0" rIns="0" bIns="0" rtlCol="0" anchor="t">
            <a:spAutoFit/>
          </a:bodyPr>
          <a:lstStyle/>
          <a:p>
            <a:pPr marL="665890" lvl="1" indent="-332945" algn="ctr">
              <a:lnSpc>
                <a:spcPts val="4317"/>
              </a:lnSpc>
              <a:buFont typeface="Arial"/>
              <a:buChar char="•"/>
            </a:pPr>
            <a:r>
              <a:rPr lang="en-US" sz="3084" dirty="0">
                <a:solidFill>
                  <a:srgbClr val="FFFFFF"/>
                </a:solidFill>
                <a:latin typeface="Canva Sans"/>
              </a:rPr>
              <a:t>The potential of Generative AI in Semantic Search refers to the ability of </a:t>
            </a:r>
            <a:r>
              <a:rPr lang="en-US" sz="3084" dirty="0" err="1">
                <a:solidFill>
                  <a:srgbClr val="FFFFFF"/>
                </a:solidFill>
                <a:latin typeface="Canva Sans"/>
              </a:rPr>
              <a:t>GenAI</a:t>
            </a:r>
            <a:r>
              <a:rPr lang="en-US" sz="3084" dirty="0">
                <a:solidFill>
                  <a:srgbClr val="FFFFFF"/>
                </a:solidFill>
                <a:latin typeface="Canva Sans"/>
              </a:rPr>
              <a:t> to improve the performance of Semantic Search. Semantic Search is a type of search that understands the meaning of the search query and returns the most relevant results. </a:t>
            </a:r>
            <a:r>
              <a:rPr lang="en-US" sz="3084" dirty="0" err="1">
                <a:solidFill>
                  <a:srgbClr val="FFFFFF"/>
                </a:solidFill>
                <a:latin typeface="Canva Sans"/>
              </a:rPr>
              <a:t>GenAI</a:t>
            </a:r>
            <a:r>
              <a:rPr lang="en-US" sz="3084" dirty="0">
                <a:solidFill>
                  <a:srgbClr val="FFFFFF"/>
                </a:solidFill>
                <a:latin typeface="Canva Sans"/>
              </a:rPr>
              <a:t> can be used to improve the accuracy of Semantic Search by better understanding the meaning of the query and the content of the documents.</a:t>
            </a:r>
          </a:p>
          <a:p>
            <a:pPr algn="ctr">
              <a:lnSpc>
                <a:spcPts val="4317"/>
              </a:lnSpc>
            </a:pPr>
            <a:endParaRPr lang="en-US" sz="3084" dirty="0">
              <a:solidFill>
                <a:srgbClr val="FFFFFF"/>
              </a:solidFill>
              <a:latin typeface="Canv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Freeform 2"/>
          <p:cNvSpPr/>
          <p:nvPr/>
        </p:nvSpPr>
        <p:spPr>
          <a:xfrm rot="-10218280" flipH="1">
            <a:off x="-4323897" y="-142582"/>
            <a:ext cx="22130546" cy="16135180"/>
          </a:xfrm>
          <a:custGeom>
            <a:avLst/>
            <a:gdLst/>
            <a:ahLst/>
            <a:cxnLst/>
            <a:rect l="l" t="t" r="r" b="b"/>
            <a:pathLst>
              <a:path w="22130546" h="16135180">
                <a:moveTo>
                  <a:pt x="22130546" y="0"/>
                </a:moveTo>
                <a:lnTo>
                  <a:pt x="0" y="0"/>
                </a:lnTo>
                <a:lnTo>
                  <a:pt x="0" y="16135180"/>
                </a:lnTo>
                <a:lnTo>
                  <a:pt x="22130546" y="16135180"/>
                </a:lnTo>
                <a:lnTo>
                  <a:pt x="221305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028700" y="1028700"/>
            <a:ext cx="652257" cy="671800"/>
          </a:xfrm>
          <a:custGeom>
            <a:avLst/>
            <a:gdLst/>
            <a:ahLst/>
            <a:cxnLst/>
            <a:rect l="l" t="t" r="r" b="b"/>
            <a:pathLst>
              <a:path w="652257" h="671800">
                <a:moveTo>
                  <a:pt x="0" y="0"/>
                </a:moveTo>
                <a:lnTo>
                  <a:pt x="652257" y="0"/>
                </a:lnTo>
                <a:lnTo>
                  <a:pt x="652257" y="671800"/>
                </a:lnTo>
                <a:lnTo>
                  <a:pt x="0" y="671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4355504" y="747365"/>
            <a:ext cx="10148491"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Text Understanding Generation</a:t>
            </a:r>
          </a:p>
          <a:p>
            <a:pPr algn="ctr">
              <a:lnSpc>
                <a:spcPts val="7279"/>
              </a:lnSpc>
            </a:pPr>
            <a:endParaRPr lang="en-US" sz="5199">
              <a:solidFill>
                <a:srgbClr val="000000"/>
              </a:solidFill>
              <a:latin typeface="Canva Sans Bold"/>
            </a:endParaRPr>
          </a:p>
        </p:txBody>
      </p:sp>
      <p:sp>
        <p:nvSpPr>
          <p:cNvPr id="5" name="TextBox 5"/>
          <p:cNvSpPr txBox="1"/>
          <p:nvPr/>
        </p:nvSpPr>
        <p:spPr>
          <a:xfrm>
            <a:off x="422512" y="2520285"/>
            <a:ext cx="7212842" cy="3834346"/>
          </a:xfrm>
          <a:prstGeom prst="rect">
            <a:avLst/>
          </a:prstGeom>
        </p:spPr>
        <p:txBody>
          <a:bodyPr lIns="0" tIns="0" rIns="0" bIns="0" rtlCol="0" anchor="t">
            <a:spAutoFit/>
          </a:bodyPr>
          <a:lstStyle/>
          <a:p>
            <a:pPr marL="521719" lvl="1" indent="-260860" algn="ctr">
              <a:lnSpc>
                <a:spcPts val="3383"/>
              </a:lnSpc>
              <a:buFont typeface="Arial"/>
              <a:buChar char="•"/>
            </a:pPr>
            <a:r>
              <a:rPr lang="en-US" sz="2416">
                <a:solidFill>
                  <a:srgbClr val="000000"/>
                </a:solidFill>
                <a:latin typeface="Canva Sans Bold"/>
              </a:rPr>
              <a:t>Text Understanding Generation refers to the process of understanding the meaning of a text and then generating text that is relevant to that meaning. This process is essential for Semantic Search, as it allows the search engine to understand the user's intent and then deliver the most relevant results.</a:t>
            </a:r>
          </a:p>
          <a:p>
            <a:pPr algn="ctr">
              <a:lnSpc>
                <a:spcPts val="3383"/>
              </a:lnSpc>
            </a:pPr>
            <a:endParaRPr lang="en-US" sz="2416">
              <a:solidFill>
                <a:srgbClr val="000000"/>
              </a:solidFill>
              <a:latin typeface="Canva Sans Bold"/>
            </a:endParaRPr>
          </a:p>
        </p:txBody>
      </p:sp>
      <p:sp>
        <p:nvSpPr>
          <p:cNvPr id="6" name="TextBox 6"/>
          <p:cNvSpPr txBox="1"/>
          <p:nvPr/>
        </p:nvSpPr>
        <p:spPr>
          <a:xfrm>
            <a:off x="5040250" y="6297481"/>
            <a:ext cx="8207500" cy="3574527"/>
          </a:xfrm>
          <a:prstGeom prst="rect">
            <a:avLst/>
          </a:prstGeom>
        </p:spPr>
        <p:txBody>
          <a:bodyPr lIns="0" tIns="0" rIns="0" bIns="0" rtlCol="0" anchor="t">
            <a:spAutoFit/>
          </a:bodyPr>
          <a:lstStyle/>
          <a:p>
            <a:pPr marL="544196" lvl="1" indent="-272098" algn="ctr">
              <a:lnSpc>
                <a:spcPts val="3528"/>
              </a:lnSpc>
              <a:buFont typeface="Arial"/>
              <a:buChar char="•"/>
            </a:pPr>
            <a:r>
              <a:rPr lang="en-US" sz="2520">
                <a:solidFill>
                  <a:srgbClr val="000000"/>
                </a:solidFill>
                <a:latin typeface="Canva Sans Bold"/>
              </a:rPr>
              <a:t>Mastering user intent refers to the ability of a search engine to understand what the user is actually looking for, even if the user's query is not perfectly phrased. This is a challenging task, as users often use natural language to express their queries, which can be ambiguous or imprecise.</a:t>
            </a:r>
          </a:p>
          <a:p>
            <a:pPr algn="ctr">
              <a:lnSpc>
                <a:spcPts val="3528"/>
              </a:lnSpc>
            </a:pPr>
            <a:endParaRPr lang="en-US" sz="2520">
              <a:solidFill>
                <a:srgbClr val="000000"/>
              </a:solidFill>
              <a:latin typeface="Canva Sans Bold"/>
            </a:endParaRPr>
          </a:p>
        </p:txBody>
      </p:sp>
      <p:sp>
        <p:nvSpPr>
          <p:cNvPr id="7" name="TextBox 7"/>
          <p:cNvSpPr txBox="1"/>
          <p:nvPr/>
        </p:nvSpPr>
        <p:spPr>
          <a:xfrm>
            <a:off x="11243894" y="2333545"/>
            <a:ext cx="6474353" cy="3180032"/>
          </a:xfrm>
          <a:prstGeom prst="rect">
            <a:avLst/>
          </a:prstGeom>
        </p:spPr>
        <p:txBody>
          <a:bodyPr lIns="0" tIns="0" rIns="0" bIns="0" rtlCol="0" anchor="t">
            <a:spAutoFit/>
          </a:bodyPr>
          <a:lstStyle/>
          <a:p>
            <a:pPr algn="ctr">
              <a:lnSpc>
                <a:spcPts val="4272"/>
              </a:lnSpc>
            </a:pPr>
            <a:r>
              <a:rPr lang="en-US" sz="3051">
                <a:solidFill>
                  <a:srgbClr val="000000"/>
                </a:solidFill>
                <a:latin typeface="Canva Sans Bold"/>
              </a:rPr>
              <a:t>Delivering meaningful results refers to the ability of a search engine to return results that are relevant to the user's intent. This means that the results should be accurate, informative, and helpful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462696">
            <a:off x="13798841" y="8537004"/>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2">
              <a:alphaModFix amt="71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829761">
            <a:off x="11519704" y="5427970"/>
            <a:ext cx="3775344" cy="2244614"/>
          </a:xfrm>
          <a:custGeom>
            <a:avLst/>
            <a:gdLst/>
            <a:ahLst/>
            <a:cxnLst/>
            <a:rect l="l" t="t" r="r" b="b"/>
            <a:pathLst>
              <a:path w="3775344" h="2244614">
                <a:moveTo>
                  <a:pt x="0" y="0"/>
                </a:moveTo>
                <a:lnTo>
                  <a:pt x="3775345" y="0"/>
                </a:lnTo>
                <a:lnTo>
                  <a:pt x="3775345" y="2244614"/>
                </a:lnTo>
                <a:lnTo>
                  <a:pt x="0" y="2244614"/>
                </a:lnTo>
                <a:lnTo>
                  <a:pt x="0" y="0"/>
                </a:lnTo>
                <a:close/>
              </a:path>
            </a:pathLst>
          </a:custGeom>
          <a:blipFill>
            <a:blip r:embed="rId2">
              <a:alphaModFix amt="70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rot="-948439">
            <a:off x="7817131" y="7815630"/>
            <a:ext cx="2653737" cy="1577767"/>
          </a:xfrm>
          <a:custGeom>
            <a:avLst/>
            <a:gdLst/>
            <a:ahLst/>
            <a:cxnLst/>
            <a:rect l="l" t="t" r="r" b="b"/>
            <a:pathLst>
              <a:path w="2653737" h="1577767">
                <a:moveTo>
                  <a:pt x="0" y="0"/>
                </a:moveTo>
                <a:lnTo>
                  <a:pt x="2653738" y="0"/>
                </a:lnTo>
                <a:lnTo>
                  <a:pt x="2653738" y="1577768"/>
                </a:lnTo>
                <a:lnTo>
                  <a:pt x="0" y="1577768"/>
                </a:lnTo>
                <a:lnTo>
                  <a:pt x="0" y="0"/>
                </a:lnTo>
                <a:close/>
              </a:path>
            </a:pathLst>
          </a:custGeom>
          <a:blipFill>
            <a:blip r:embed="rId2">
              <a:alphaModFix amt="70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5497116" y="488542"/>
            <a:ext cx="7293769" cy="1811020"/>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Architecture Overview</a:t>
            </a:r>
          </a:p>
          <a:p>
            <a:pPr algn="ctr">
              <a:lnSpc>
                <a:spcPts val="7279"/>
              </a:lnSpc>
            </a:pPr>
            <a:endParaRPr lang="en-US" sz="5199">
              <a:solidFill>
                <a:srgbClr val="FFFFFF"/>
              </a:solidFill>
              <a:latin typeface="Canva Sans Bold"/>
            </a:endParaRPr>
          </a:p>
        </p:txBody>
      </p:sp>
      <p:sp>
        <p:nvSpPr>
          <p:cNvPr id="7" name="TextBox 7"/>
          <p:cNvSpPr txBox="1"/>
          <p:nvPr/>
        </p:nvSpPr>
        <p:spPr>
          <a:xfrm>
            <a:off x="358646" y="2623449"/>
            <a:ext cx="7293769" cy="59810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Canva Sans Bold"/>
              </a:rPr>
              <a:t>Architecture Overview refers to the overall design of a system. In the context of Semantic Search, the architecture overview would describe the different components of the system and how they interact with each other.</a:t>
            </a:r>
          </a:p>
          <a:p>
            <a:pPr algn="ctr">
              <a:lnSpc>
                <a:spcPts val="4759"/>
              </a:lnSpc>
            </a:pPr>
            <a:endParaRPr lang="en-US" sz="3399">
              <a:solidFill>
                <a:srgbClr val="FFFFFF"/>
              </a:solidFill>
              <a:latin typeface="Canva Sans Bold"/>
            </a:endParaRPr>
          </a:p>
        </p:txBody>
      </p:sp>
      <p:sp>
        <p:nvSpPr>
          <p:cNvPr id="8" name="TextBox 8"/>
          <p:cNvSpPr txBox="1"/>
          <p:nvPr/>
        </p:nvSpPr>
        <p:spPr>
          <a:xfrm>
            <a:off x="10047562" y="2232887"/>
            <a:ext cx="7006699" cy="7984714"/>
          </a:xfrm>
          <a:prstGeom prst="rect">
            <a:avLst/>
          </a:prstGeom>
        </p:spPr>
        <p:txBody>
          <a:bodyPr lIns="0" tIns="0" rIns="0" bIns="0" rtlCol="0" anchor="t">
            <a:spAutoFit/>
          </a:bodyPr>
          <a:lstStyle/>
          <a:p>
            <a:pPr marL="705169" lvl="1" indent="-352584" algn="ctr">
              <a:lnSpc>
                <a:spcPts val="4572"/>
              </a:lnSpc>
              <a:buFont typeface="Arial"/>
              <a:buChar char="•"/>
            </a:pPr>
            <a:r>
              <a:rPr lang="en-US" sz="3266">
                <a:solidFill>
                  <a:srgbClr val="FFFFFF"/>
                </a:solidFill>
                <a:latin typeface="Canva Sans Bold"/>
              </a:rPr>
              <a:t>The ability to retrieve relevant information efficiently and accurately refers to the ability of a system to return the most relevant results to a user's query in a timely manner. This is a critical requirement for any search system, but it is particularly important for Semantic Search, as users expect to be able to find the information they need quickly and easily.</a:t>
            </a:r>
          </a:p>
          <a:p>
            <a:pPr algn="ctr">
              <a:lnSpc>
                <a:spcPts val="4572"/>
              </a:lnSpc>
            </a:pPr>
            <a:endParaRPr lang="en-US" sz="3266">
              <a:solidFill>
                <a:srgbClr val="FFFFFF"/>
              </a:solidFill>
              <a:latin typeface="Canva Sans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Freeform 2"/>
          <p:cNvSpPr/>
          <p:nvPr/>
        </p:nvSpPr>
        <p:spPr>
          <a:xfrm rot="-10218280" flipH="1">
            <a:off x="-3299857" y="1922404"/>
            <a:ext cx="16324842" cy="11902294"/>
          </a:xfrm>
          <a:custGeom>
            <a:avLst/>
            <a:gdLst/>
            <a:ahLst/>
            <a:cxnLst/>
            <a:rect l="l" t="t" r="r" b="b"/>
            <a:pathLst>
              <a:path w="16324842" h="11902294">
                <a:moveTo>
                  <a:pt x="16324842" y="0"/>
                </a:moveTo>
                <a:lnTo>
                  <a:pt x="0" y="0"/>
                </a:lnTo>
                <a:lnTo>
                  <a:pt x="0" y="11902294"/>
                </a:lnTo>
                <a:lnTo>
                  <a:pt x="16324842" y="11902294"/>
                </a:lnTo>
                <a:lnTo>
                  <a:pt x="1632484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424038" y="8491190"/>
            <a:ext cx="6108425" cy="144381"/>
          </a:xfrm>
          <a:custGeom>
            <a:avLst/>
            <a:gdLst/>
            <a:ahLst/>
            <a:cxnLst/>
            <a:rect l="l" t="t" r="r" b="b"/>
            <a:pathLst>
              <a:path w="6108425" h="144381">
                <a:moveTo>
                  <a:pt x="6108425" y="0"/>
                </a:moveTo>
                <a:lnTo>
                  <a:pt x="0" y="0"/>
                </a:lnTo>
                <a:lnTo>
                  <a:pt x="0" y="144381"/>
                </a:lnTo>
                <a:lnTo>
                  <a:pt x="6108425" y="144381"/>
                </a:lnTo>
                <a:lnTo>
                  <a:pt x="610842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flipH="1">
            <a:off x="6816866" y="2184258"/>
            <a:ext cx="6108425" cy="144381"/>
          </a:xfrm>
          <a:custGeom>
            <a:avLst/>
            <a:gdLst/>
            <a:ahLst/>
            <a:cxnLst/>
            <a:rect l="l" t="t" r="r" b="b"/>
            <a:pathLst>
              <a:path w="6108425" h="144381">
                <a:moveTo>
                  <a:pt x="6108425" y="0"/>
                </a:moveTo>
                <a:lnTo>
                  <a:pt x="0" y="0"/>
                </a:lnTo>
                <a:lnTo>
                  <a:pt x="0" y="144381"/>
                </a:lnTo>
                <a:lnTo>
                  <a:pt x="6108425" y="144381"/>
                </a:lnTo>
                <a:lnTo>
                  <a:pt x="610842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a:off x="1028700" y="1028700"/>
            <a:ext cx="652257" cy="671800"/>
          </a:xfrm>
          <a:custGeom>
            <a:avLst/>
            <a:gdLst/>
            <a:ahLst/>
            <a:cxnLst/>
            <a:rect l="l" t="t" r="r" b="b"/>
            <a:pathLst>
              <a:path w="652257" h="671800">
                <a:moveTo>
                  <a:pt x="0" y="0"/>
                </a:moveTo>
                <a:lnTo>
                  <a:pt x="652257" y="0"/>
                </a:lnTo>
                <a:lnTo>
                  <a:pt x="652257" y="671800"/>
                </a:lnTo>
                <a:lnTo>
                  <a:pt x="0" y="671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TextBox 6"/>
          <p:cNvSpPr txBox="1"/>
          <p:nvPr/>
        </p:nvSpPr>
        <p:spPr>
          <a:xfrm>
            <a:off x="5877768" y="537527"/>
            <a:ext cx="6532463"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Search on Wikipedia</a:t>
            </a:r>
          </a:p>
        </p:txBody>
      </p:sp>
      <p:sp>
        <p:nvSpPr>
          <p:cNvPr id="7" name="TextBox 7"/>
          <p:cNvSpPr txBox="1"/>
          <p:nvPr/>
        </p:nvSpPr>
        <p:spPr>
          <a:xfrm>
            <a:off x="346601" y="1944760"/>
            <a:ext cx="6185863" cy="6235494"/>
          </a:xfrm>
          <a:prstGeom prst="rect">
            <a:avLst/>
          </a:prstGeom>
        </p:spPr>
        <p:txBody>
          <a:bodyPr lIns="0" tIns="0" rIns="0" bIns="0" rtlCol="0" anchor="t">
            <a:spAutoFit/>
          </a:bodyPr>
          <a:lstStyle/>
          <a:p>
            <a:pPr marL="695112" lvl="1" indent="-347556" algn="ctr">
              <a:lnSpc>
                <a:spcPts val="4507"/>
              </a:lnSpc>
              <a:buFont typeface="Arial"/>
              <a:buChar char="•"/>
            </a:pPr>
            <a:r>
              <a:rPr lang="en-US" sz="3219">
                <a:solidFill>
                  <a:srgbClr val="000000"/>
                </a:solidFill>
                <a:latin typeface="Canva Sans Bold"/>
              </a:rPr>
              <a:t>A wealth of</a:t>
            </a:r>
            <a:r>
              <a:rPr lang="en-US" sz="3219">
                <a:solidFill>
                  <a:srgbClr val="000000"/>
                </a:solidFill>
                <a:latin typeface="Canva Sans"/>
              </a:rPr>
              <a:t> </a:t>
            </a:r>
            <a:r>
              <a:rPr lang="en-US" sz="3219">
                <a:solidFill>
                  <a:srgbClr val="000000"/>
                </a:solidFill>
                <a:latin typeface="Canva Sans Bold"/>
              </a:rPr>
              <a:t>insights </a:t>
            </a:r>
            <a:r>
              <a:rPr lang="en-US" sz="3219">
                <a:solidFill>
                  <a:srgbClr val="000000"/>
                </a:solidFill>
                <a:latin typeface="Canva Sans"/>
              </a:rPr>
              <a:t>refers to the fact that Wikipedia contains a wealth of information that can be used to gain insights into a wide range of topics. This information can be used for personal learning, research, or simply to learn something new.</a:t>
            </a:r>
          </a:p>
          <a:p>
            <a:pPr algn="ctr">
              <a:lnSpc>
                <a:spcPts val="4507"/>
              </a:lnSpc>
            </a:pPr>
            <a:endParaRPr lang="en-US" sz="3219">
              <a:solidFill>
                <a:srgbClr val="000000"/>
              </a:solidFill>
              <a:latin typeface="Canva Sans"/>
            </a:endParaRPr>
          </a:p>
        </p:txBody>
      </p:sp>
      <p:sp>
        <p:nvSpPr>
          <p:cNvPr id="8" name="TextBox 8"/>
          <p:cNvSpPr txBox="1"/>
          <p:nvPr/>
        </p:nvSpPr>
        <p:spPr>
          <a:xfrm>
            <a:off x="7154869" y="3043014"/>
            <a:ext cx="5255363" cy="6778999"/>
          </a:xfrm>
          <a:prstGeom prst="rect">
            <a:avLst/>
          </a:prstGeom>
        </p:spPr>
        <p:txBody>
          <a:bodyPr lIns="0" tIns="0" rIns="0" bIns="0" rtlCol="0" anchor="t">
            <a:spAutoFit/>
          </a:bodyPr>
          <a:lstStyle/>
          <a:p>
            <a:pPr marL="590550" lvl="1" indent="-295275" algn="ctr">
              <a:lnSpc>
                <a:spcPts val="3829"/>
              </a:lnSpc>
              <a:buFont typeface="Arial"/>
              <a:buChar char="•"/>
            </a:pPr>
            <a:r>
              <a:rPr lang="en-US" sz="2735">
                <a:solidFill>
                  <a:srgbClr val="000000"/>
                </a:solidFill>
                <a:latin typeface="Canva Sans Bold"/>
              </a:rPr>
              <a:t>Navigating through diverse information</a:t>
            </a:r>
            <a:r>
              <a:rPr lang="en-US" sz="2735">
                <a:solidFill>
                  <a:srgbClr val="000000"/>
                </a:solidFill>
                <a:latin typeface="Canva Sans"/>
              </a:rPr>
              <a:t> refers to the fact that Wikipedia contains information from a wide range of sources, including academic journals, news articles, and government documents. This diversity of information can be helpful for gaining a comprehensive understanding of a topic.</a:t>
            </a:r>
          </a:p>
          <a:p>
            <a:pPr algn="ctr">
              <a:lnSpc>
                <a:spcPts val="3829"/>
              </a:lnSpc>
            </a:pPr>
            <a:endParaRPr lang="en-US" sz="2735">
              <a:solidFill>
                <a:srgbClr val="000000"/>
              </a:solidFill>
              <a:latin typeface="Canva Sans"/>
            </a:endParaRPr>
          </a:p>
        </p:txBody>
      </p:sp>
      <p:sp>
        <p:nvSpPr>
          <p:cNvPr id="9" name="TextBox 9"/>
          <p:cNvSpPr txBox="1"/>
          <p:nvPr/>
        </p:nvSpPr>
        <p:spPr>
          <a:xfrm>
            <a:off x="12410232" y="1633825"/>
            <a:ext cx="5325114" cy="6857365"/>
          </a:xfrm>
          <a:prstGeom prst="rect">
            <a:avLst/>
          </a:prstGeom>
        </p:spPr>
        <p:txBody>
          <a:bodyPr lIns="0" tIns="0" rIns="0" bIns="0" rtlCol="0" anchor="t">
            <a:spAutoFit/>
          </a:bodyPr>
          <a:lstStyle/>
          <a:p>
            <a:pPr marL="700645" lvl="1" indent="-350323" algn="ctr">
              <a:lnSpc>
                <a:spcPts val="4543"/>
              </a:lnSpc>
              <a:buFont typeface="Arial"/>
              <a:buChar char="•"/>
            </a:pPr>
            <a:r>
              <a:rPr lang="en-US" sz="3245">
                <a:solidFill>
                  <a:srgbClr val="000000"/>
                </a:solidFill>
                <a:latin typeface="Canva Sans Medium"/>
              </a:rPr>
              <a:t>Transcendenging language barriers</a:t>
            </a:r>
            <a:r>
              <a:rPr lang="en-US" sz="3245">
                <a:solidFill>
                  <a:srgbClr val="000000"/>
                </a:solidFill>
                <a:latin typeface="Canva Sans"/>
              </a:rPr>
              <a:t> refers to the fact that Wikipedia is available in over 300 languages. This means that people from all over the world can access information on Wikipedia, regardless of their native language.</a:t>
            </a:r>
          </a:p>
          <a:p>
            <a:pPr algn="ctr">
              <a:lnSpc>
                <a:spcPts val="4543"/>
              </a:lnSpc>
            </a:pPr>
            <a:endParaRPr lang="en-US" sz="3245">
              <a:solidFill>
                <a:srgbClr val="000000"/>
              </a:solidFill>
              <a:latin typeface="Canv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462696">
            <a:off x="13798841" y="8537004"/>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2">
              <a:alphaModFix amt="71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829761">
            <a:off x="11519704" y="5427970"/>
            <a:ext cx="3775344" cy="2244614"/>
          </a:xfrm>
          <a:custGeom>
            <a:avLst/>
            <a:gdLst/>
            <a:ahLst/>
            <a:cxnLst/>
            <a:rect l="l" t="t" r="r" b="b"/>
            <a:pathLst>
              <a:path w="3775344" h="2244614">
                <a:moveTo>
                  <a:pt x="0" y="0"/>
                </a:moveTo>
                <a:lnTo>
                  <a:pt x="3775345" y="0"/>
                </a:lnTo>
                <a:lnTo>
                  <a:pt x="3775345" y="2244614"/>
                </a:lnTo>
                <a:lnTo>
                  <a:pt x="0" y="2244614"/>
                </a:lnTo>
                <a:lnTo>
                  <a:pt x="0" y="0"/>
                </a:lnTo>
                <a:close/>
              </a:path>
            </a:pathLst>
          </a:custGeom>
          <a:blipFill>
            <a:blip r:embed="rId2">
              <a:alphaModFix amt="70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rot="-948439">
            <a:off x="7817131" y="7815630"/>
            <a:ext cx="2653737" cy="1577767"/>
          </a:xfrm>
          <a:custGeom>
            <a:avLst/>
            <a:gdLst/>
            <a:ahLst/>
            <a:cxnLst/>
            <a:rect l="l" t="t" r="r" b="b"/>
            <a:pathLst>
              <a:path w="2653737" h="1577767">
                <a:moveTo>
                  <a:pt x="0" y="0"/>
                </a:moveTo>
                <a:lnTo>
                  <a:pt x="2653738" y="0"/>
                </a:lnTo>
                <a:lnTo>
                  <a:pt x="2653738" y="1577768"/>
                </a:lnTo>
                <a:lnTo>
                  <a:pt x="0" y="1577768"/>
                </a:lnTo>
                <a:lnTo>
                  <a:pt x="0" y="0"/>
                </a:lnTo>
                <a:close/>
              </a:path>
            </a:pathLst>
          </a:custGeom>
          <a:blipFill>
            <a:blip r:embed="rId2">
              <a:alphaModFix amt="70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5827528" y="392387"/>
            <a:ext cx="5985393" cy="2463707"/>
          </a:xfrm>
          <a:prstGeom prst="rect">
            <a:avLst/>
          </a:prstGeom>
        </p:spPr>
        <p:txBody>
          <a:bodyPr lIns="0" tIns="0" rIns="0" bIns="0" rtlCol="0" anchor="t">
            <a:spAutoFit/>
          </a:bodyPr>
          <a:lstStyle/>
          <a:p>
            <a:pPr algn="ctr">
              <a:lnSpc>
                <a:spcPts val="6558"/>
              </a:lnSpc>
            </a:pPr>
            <a:r>
              <a:rPr lang="en-US" sz="4684">
                <a:solidFill>
                  <a:srgbClr val="FFFFFF"/>
                </a:solidFill>
                <a:latin typeface="Canva Sans Bold"/>
              </a:rPr>
              <a:t>Multilingual Lexical Search</a:t>
            </a:r>
          </a:p>
          <a:p>
            <a:pPr algn="ctr">
              <a:lnSpc>
                <a:spcPts val="6558"/>
              </a:lnSpc>
            </a:pPr>
            <a:endParaRPr lang="en-US" sz="4684">
              <a:solidFill>
                <a:srgbClr val="FFFFFF"/>
              </a:solidFill>
              <a:latin typeface="Canva Sans Bold"/>
            </a:endParaRPr>
          </a:p>
        </p:txBody>
      </p:sp>
      <p:sp>
        <p:nvSpPr>
          <p:cNvPr id="7" name="TextBox 7"/>
          <p:cNvSpPr txBox="1"/>
          <p:nvPr/>
        </p:nvSpPr>
        <p:spPr>
          <a:xfrm>
            <a:off x="0" y="2425678"/>
            <a:ext cx="5579878" cy="7292552"/>
          </a:xfrm>
          <a:prstGeom prst="rect">
            <a:avLst/>
          </a:prstGeom>
        </p:spPr>
        <p:txBody>
          <a:bodyPr lIns="0" tIns="0" rIns="0" bIns="0" rtlCol="0" anchor="t">
            <a:spAutoFit/>
          </a:bodyPr>
          <a:lstStyle/>
          <a:p>
            <a:pPr marL="638775" lvl="1" indent="-319387" algn="ctr">
              <a:lnSpc>
                <a:spcPts val="4142"/>
              </a:lnSpc>
              <a:buFont typeface="Arial"/>
              <a:buChar char="•"/>
            </a:pPr>
            <a:r>
              <a:rPr lang="en-US" sz="2958">
                <a:solidFill>
                  <a:srgbClr val="FFFFFF"/>
                </a:solidFill>
                <a:latin typeface="Canva Sans"/>
              </a:rPr>
              <a:t>Seamless knowledge sharing across cultures refers to the ability to share knowledge between people from different cultures. This is made possible by Multilingual Lexical Search, which allows people to search for information in their own language and still find relevant results in other languages.</a:t>
            </a:r>
          </a:p>
          <a:p>
            <a:pPr algn="ctr">
              <a:lnSpc>
                <a:spcPts val="4142"/>
              </a:lnSpc>
            </a:pPr>
            <a:endParaRPr lang="en-US" sz="2958">
              <a:solidFill>
                <a:srgbClr val="FFFFFF"/>
              </a:solidFill>
              <a:latin typeface="Canva Sans"/>
            </a:endParaRPr>
          </a:p>
        </p:txBody>
      </p:sp>
      <p:sp>
        <p:nvSpPr>
          <p:cNvPr id="8" name="TextBox 8"/>
          <p:cNvSpPr txBox="1"/>
          <p:nvPr/>
        </p:nvSpPr>
        <p:spPr>
          <a:xfrm>
            <a:off x="6365775" y="3675098"/>
            <a:ext cx="5392120" cy="5676644"/>
          </a:xfrm>
          <a:prstGeom prst="rect">
            <a:avLst/>
          </a:prstGeom>
        </p:spPr>
        <p:txBody>
          <a:bodyPr lIns="0" tIns="0" rIns="0" bIns="0" rtlCol="0" anchor="t">
            <a:spAutoFit/>
          </a:bodyPr>
          <a:lstStyle/>
          <a:p>
            <a:pPr marL="633213" lvl="1" indent="-316606" algn="ctr">
              <a:lnSpc>
                <a:spcPts val="4106"/>
              </a:lnSpc>
              <a:buFont typeface="Arial"/>
              <a:buChar char="•"/>
            </a:pPr>
            <a:r>
              <a:rPr lang="en-US" sz="2932">
                <a:solidFill>
                  <a:srgbClr val="FFFFFF"/>
                </a:solidFill>
                <a:latin typeface="Canva Sans"/>
              </a:rPr>
              <a:t>Breaking language barriers refers to the ability to overcome the limitations of language. This is made possible by Multilingual Lexical Search, which allows people to communicate with each other even if they do not speak the same language.</a:t>
            </a:r>
          </a:p>
          <a:p>
            <a:pPr algn="ctr">
              <a:lnSpc>
                <a:spcPts val="4106"/>
              </a:lnSpc>
            </a:pPr>
            <a:endParaRPr lang="en-US" sz="2932">
              <a:solidFill>
                <a:srgbClr val="FFFFFF"/>
              </a:solidFill>
              <a:latin typeface="Canva Sans"/>
            </a:endParaRPr>
          </a:p>
        </p:txBody>
      </p:sp>
      <p:sp>
        <p:nvSpPr>
          <p:cNvPr id="9" name="TextBox 9"/>
          <p:cNvSpPr txBox="1"/>
          <p:nvPr/>
        </p:nvSpPr>
        <p:spPr>
          <a:xfrm>
            <a:off x="12543792" y="2435203"/>
            <a:ext cx="4944640" cy="6916539"/>
          </a:xfrm>
          <a:prstGeom prst="rect">
            <a:avLst/>
          </a:prstGeom>
        </p:spPr>
        <p:txBody>
          <a:bodyPr lIns="0" tIns="0" rIns="0" bIns="0" rtlCol="0" anchor="t">
            <a:spAutoFit/>
          </a:bodyPr>
          <a:lstStyle/>
          <a:p>
            <a:pPr marL="606420" lvl="1" indent="-303210" algn="ctr">
              <a:lnSpc>
                <a:spcPts val="3932"/>
              </a:lnSpc>
              <a:buFont typeface="Arial"/>
              <a:buChar char="•"/>
            </a:pPr>
            <a:r>
              <a:rPr lang="en-US" sz="2808">
                <a:solidFill>
                  <a:srgbClr val="FFFFFF"/>
                </a:solidFill>
                <a:latin typeface="Canva Sans"/>
              </a:rPr>
              <a:t>A more connected world refers to a world where people from all over the world can interact with each other more easily. This is made possible by Multilingual Lexical Search, which allows people to access information and communicate with each other regardless of their native language.</a:t>
            </a:r>
          </a:p>
          <a:p>
            <a:pPr algn="ctr">
              <a:lnSpc>
                <a:spcPts val="3932"/>
              </a:lnSpc>
            </a:pPr>
            <a:r>
              <a:rPr lang="en-US" sz="2808">
                <a:solidFill>
                  <a:srgbClr val="FFFFFF"/>
                </a:solidFill>
                <a:latin typeface="Canva Sans"/>
              </a:rPr>
              <a:t>body text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sp>
        <p:nvSpPr>
          <p:cNvPr id="2" name="Freeform 2"/>
          <p:cNvSpPr/>
          <p:nvPr/>
        </p:nvSpPr>
        <p:spPr>
          <a:xfrm rot="682891">
            <a:off x="2421608" y="842335"/>
            <a:ext cx="14424640" cy="8602331"/>
          </a:xfrm>
          <a:custGeom>
            <a:avLst/>
            <a:gdLst/>
            <a:ahLst/>
            <a:cxnLst/>
            <a:rect l="l" t="t" r="r" b="b"/>
            <a:pathLst>
              <a:path w="14424640" h="8602331">
                <a:moveTo>
                  <a:pt x="0" y="0"/>
                </a:moveTo>
                <a:lnTo>
                  <a:pt x="14424640" y="0"/>
                </a:lnTo>
                <a:lnTo>
                  <a:pt x="14424640" y="8602330"/>
                </a:lnTo>
                <a:lnTo>
                  <a:pt x="0" y="8602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6435427" y="933450"/>
            <a:ext cx="5417146" cy="1811020"/>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Semantic Search</a:t>
            </a:r>
          </a:p>
          <a:p>
            <a:pPr algn="ctr">
              <a:lnSpc>
                <a:spcPts val="7279"/>
              </a:lnSpc>
            </a:pPr>
            <a:endParaRPr lang="en-US" sz="5199">
              <a:solidFill>
                <a:srgbClr val="FFFFFF"/>
              </a:solidFill>
              <a:latin typeface="Canva Sans Bold"/>
            </a:endParaRPr>
          </a:p>
        </p:txBody>
      </p:sp>
      <p:sp>
        <p:nvSpPr>
          <p:cNvPr id="4" name="TextBox 4"/>
          <p:cNvSpPr txBox="1"/>
          <p:nvPr/>
        </p:nvSpPr>
        <p:spPr>
          <a:xfrm>
            <a:off x="679606" y="2677795"/>
            <a:ext cx="7729608" cy="6581140"/>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Canva Sans"/>
              </a:rPr>
              <a:t>The heart of Semantic Search is the ability to master user intent. This means understanding what the user is actually looking for, even if the user's query is not perfectly phrased. This is a challenging task, as users often use natural language to express their queries, which can be ambiguous or imprecise.</a:t>
            </a:r>
          </a:p>
          <a:p>
            <a:pPr algn="ctr">
              <a:lnSpc>
                <a:spcPts val="4759"/>
              </a:lnSpc>
            </a:pPr>
            <a:endParaRPr lang="en-US" sz="3399">
              <a:solidFill>
                <a:srgbClr val="FFFFFF"/>
              </a:solidFill>
              <a:latin typeface="Canva Sans"/>
            </a:endParaRPr>
          </a:p>
        </p:txBody>
      </p:sp>
      <p:sp>
        <p:nvSpPr>
          <p:cNvPr id="5" name="TextBox 5"/>
          <p:cNvSpPr txBox="1"/>
          <p:nvPr/>
        </p:nvSpPr>
        <p:spPr>
          <a:xfrm>
            <a:off x="9633928" y="3411959"/>
            <a:ext cx="7429571" cy="5846341"/>
          </a:xfrm>
          <a:prstGeom prst="rect">
            <a:avLst/>
          </a:prstGeom>
        </p:spPr>
        <p:txBody>
          <a:bodyPr lIns="0" tIns="0" rIns="0" bIns="0" rtlCol="0" anchor="t">
            <a:spAutoFit/>
          </a:bodyPr>
          <a:lstStyle/>
          <a:p>
            <a:pPr marL="798338" lvl="1" indent="-399169" algn="ctr">
              <a:lnSpc>
                <a:spcPts val="5176"/>
              </a:lnSpc>
              <a:buFont typeface="Arial"/>
              <a:buChar char="•"/>
            </a:pPr>
            <a:r>
              <a:rPr lang="en-US" sz="3697">
                <a:solidFill>
                  <a:srgbClr val="FFFFFF"/>
                </a:solidFill>
                <a:latin typeface="Canva Sans"/>
              </a:rPr>
              <a:t>Delivering meaningful results refers to the ability of a Semantic Search engine to return results that are relevant to the user's intent. This means that the results should be accurate, informative, and helpful.</a:t>
            </a:r>
          </a:p>
          <a:p>
            <a:pPr algn="ctr">
              <a:lnSpc>
                <a:spcPts val="5176"/>
              </a:lnSpc>
            </a:pPr>
            <a:endParaRPr lang="en-US" sz="3697">
              <a:solidFill>
                <a:srgbClr val="FFFFFF"/>
              </a:solidFill>
              <a:latin typeface="Canv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526574" y="447720"/>
            <a:ext cx="3928567" cy="1811020"/>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Bi-Encoders</a:t>
            </a:r>
          </a:p>
          <a:p>
            <a:pPr algn="ctr">
              <a:lnSpc>
                <a:spcPts val="7279"/>
              </a:lnSpc>
            </a:pPr>
            <a:endParaRPr lang="en-US" sz="5199">
              <a:solidFill>
                <a:srgbClr val="FFFFFF"/>
              </a:solidFill>
              <a:latin typeface="Canva Sans Bold"/>
            </a:endParaRPr>
          </a:p>
        </p:txBody>
      </p:sp>
      <p:sp>
        <p:nvSpPr>
          <p:cNvPr id="4" name="TextBox 4"/>
          <p:cNvSpPr txBox="1"/>
          <p:nvPr/>
        </p:nvSpPr>
        <p:spPr>
          <a:xfrm>
            <a:off x="838494" y="2192065"/>
            <a:ext cx="16611012" cy="1180465"/>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Bi-Encoders are a type of machine learning model that can be used to represent data in a way that is both meaningful and efficient. </a:t>
            </a:r>
          </a:p>
        </p:txBody>
      </p:sp>
      <p:sp>
        <p:nvSpPr>
          <p:cNvPr id="5" name="TextBox 5"/>
          <p:cNvSpPr txBox="1"/>
          <p:nvPr/>
        </p:nvSpPr>
        <p:spPr>
          <a:xfrm>
            <a:off x="653143" y="3934142"/>
            <a:ext cx="16981714" cy="178054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Bi-Encoders to represent data in a way that is both meaningful and efficient. This can be helpful for a variety of tasks, such as Semantic Search, Natural Language Processing, and Machine Translation.</a:t>
            </a:r>
          </a:p>
        </p:txBody>
      </p:sp>
      <p:sp>
        <p:nvSpPr>
          <p:cNvPr id="6" name="TextBox 6"/>
          <p:cNvSpPr txBox="1"/>
          <p:nvPr/>
        </p:nvSpPr>
        <p:spPr>
          <a:xfrm>
            <a:off x="1796143" y="6276658"/>
            <a:ext cx="14695714" cy="2380615"/>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Bi-Encoders to encode both the query and the document into a common vector space. This is a key feature of Bi-Encoders, as it allows the model to understand the relationship between the query and the document.</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26B02"/>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6728D11B-929E-4324-91B0-4A4DA4CAC3DD}"/>
    </a:ext>
  </a:extLst>
</a:theme>
</file>

<file path=docProps/app.xml><?xml version="1.0" encoding="utf-8"?>
<Properties xmlns="http://schemas.openxmlformats.org/officeDocument/2006/extended-properties" xmlns:vt="http://schemas.openxmlformats.org/officeDocument/2006/docPropsVTypes">
  <Template>TM03457510[[fn=Savon]]</Template>
  <TotalTime>12</TotalTime>
  <Words>1037</Words>
  <Application>Microsoft Office PowerPoint</Application>
  <PresentationFormat>Custom</PresentationFormat>
  <Paragraphs>42</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Canva Sans</vt:lpstr>
      <vt:lpstr>Canva Sans Medium</vt:lpstr>
      <vt:lpstr>Arial</vt:lpstr>
      <vt:lpstr>Century Gothic</vt:lpstr>
      <vt:lpstr>Canva Sans Bold</vt:lpstr>
      <vt:lpstr>Savon</vt:lpstr>
      <vt:lpstr>Connecting LLMs to data via Semantic 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Blank Company Profile Business Presentation in Black Red Abstract Tech Style</dc:title>
  <cp:lastModifiedBy>AAISHA KHAN</cp:lastModifiedBy>
  <cp:revision>2</cp:revision>
  <dcterms:created xsi:type="dcterms:W3CDTF">2006-08-16T00:00:00Z</dcterms:created>
  <dcterms:modified xsi:type="dcterms:W3CDTF">2023-07-31T14:58:51Z</dcterms:modified>
  <dc:identifier>DAFqG2h6XQY</dc:identifier>
</cp:coreProperties>
</file>